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541" r:id="rId2"/>
    <p:sldId id="316" r:id="rId3"/>
    <p:sldId id="587" r:id="rId4"/>
    <p:sldId id="565" r:id="rId5"/>
    <p:sldId id="588" r:id="rId6"/>
    <p:sldId id="589" r:id="rId7"/>
    <p:sldId id="590" r:id="rId8"/>
    <p:sldId id="592" r:id="rId9"/>
    <p:sldId id="591" r:id="rId10"/>
    <p:sldId id="595" r:id="rId11"/>
    <p:sldId id="593" r:id="rId12"/>
    <p:sldId id="594" r:id="rId13"/>
    <p:sldId id="596" r:id="rId14"/>
    <p:sldId id="597" r:id="rId15"/>
    <p:sldId id="598" r:id="rId16"/>
    <p:sldId id="599" r:id="rId17"/>
    <p:sldId id="600" r:id="rId18"/>
    <p:sldId id="601" r:id="rId19"/>
    <p:sldId id="604" r:id="rId20"/>
    <p:sldId id="603" r:id="rId21"/>
    <p:sldId id="602" r:id="rId22"/>
    <p:sldId id="618" r:id="rId23"/>
    <p:sldId id="607" r:id="rId24"/>
    <p:sldId id="619" r:id="rId25"/>
    <p:sldId id="608" r:id="rId26"/>
    <p:sldId id="620" r:id="rId27"/>
    <p:sldId id="609" r:id="rId28"/>
    <p:sldId id="622" r:id="rId29"/>
    <p:sldId id="610" r:id="rId30"/>
    <p:sldId id="621" r:id="rId31"/>
    <p:sldId id="625" r:id="rId32"/>
    <p:sldId id="624" r:id="rId33"/>
    <p:sldId id="623" r:id="rId34"/>
    <p:sldId id="630" r:id="rId35"/>
    <p:sldId id="631" r:id="rId36"/>
    <p:sldId id="616" r:id="rId37"/>
    <p:sldId id="617" r:id="rId38"/>
    <p:sldId id="611" r:id="rId39"/>
    <p:sldId id="612" r:id="rId40"/>
    <p:sldId id="626" r:id="rId41"/>
    <p:sldId id="614" r:id="rId42"/>
    <p:sldId id="615" r:id="rId43"/>
    <p:sldId id="632" r:id="rId44"/>
    <p:sldId id="605" r:id="rId45"/>
    <p:sldId id="627" r:id="rId46"/>
    <p:sldId id="629" r:id="rId47"/>
    <p:sldId id="48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00" autoAdjust="0"/>
  </p:normalViewPr>
  <p:slideViewPr>
    <p:cSldViewPr>
      <p:cViewPr>
        <p:scale>
          <a:sx n="110" d="100"/>
          <a:sy n="110" d="100"/>
        </p:scale>
        <p:origin x="-1644" y="-84"/>
      </p:cViewPr>
      <p:guideLst>
        <p:guide orient="horz" pos="2160"/>
        <p:guide pos="2880"/>
      </p:guideLst>
    </p:cSldViewPr>
  </p:slideViewPr>
  <p:notesTextViewPr>
    <p:cViewPr>
      <p:scale>
        <a:sx n="1" d="1"/>
        <a:sy n="1" d="1"/>
      </p:scale>
      <p:origin x="0" y="0"/>
    </p:cViewPr>
  </p:notesTextViewPr>
  <p:sorterViewPr>
    <p:cViewPr varScale="1">
      <p:scale>
        <a:sx n="1" d="1"/>
        <a:sy n="1" d="1"/>
      </p:scale>
      <p:origin x="0" y="38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07B9D-BB77-4FE5-A9F5-0999D36B7C0C}" type="datetimeFigureOut">
              <a:rPr lang="en-US" smtClean="0"/>
              <a:pPr/>
              <a:t>9/13/2013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extLst>
      <p:ext uri="{BB962C8B-B14F-4D97-AF65-F5344CB8AC3E}">
        <p14:creationId xmlns:p14="http://schemas.microsoft.com/office/powerpoint/2010/main" val="825571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161492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161492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1614921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3819296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0"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27154233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15</a:t>
            </a:fld>
            <a:endParaRPr lang="en-US"/>
          </a:p>
        </p:txBody>
      </p:sp>
    </p:spTree>
    <p:extLst>
      <p:ext uri="{BB962C8B-B14F-4D97-AF65-F5344CB8AC3E}">
        <p14:creationId xmlns:p14="http://schemas.microsoft.com/office/powerpoint/2010/main" val="20234029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16</a:t>
            </a:fld>
            <a:endParaRPr lang="en-US"/>
          </a:p>
        </p:txBody>
      </p:sp>
    </p:spTree>
    <p:extLst>
      <p:ext uri="{BB962C8B-B14F-4D97-AF65-F5344CB8AC3E}">
        <p14:creationId xmlns:p14="http://schemas.microsoft.com/office/powerpoint/2010/main" val="6525985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0"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17424562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18</a:t>
            </a:fld>
            <a:endParaRPr lang="en-US"/>
          </a:p>
        </p:txBody>
      </p:sp>
    </p:spTree>
    <p:extLst>
      <p:ext uri="{BB962C8B-B14F-4D97-AF65-F5344CB8AC3E}">
        <p14:creationId xmlns:p14="http://schemas.microsoft.com/office/powerpoint/2010/main" val="40563370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986119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13932368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FDF3762-BE71-4829-AE03-6C684D7ADA87}"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2890248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21</a:t>
            </a:fld>
            <a:endParaRPr lang="en-US"/>
          </a:p>
        </p:txBody>
      </p:sp>
    </p:spTree>
    <p:extLst>
      <p:ext uri="{BB962C8B-B14F-4D97-AF65-F5344CB8AC3E}">
        <p14:creationId xmlns:p14="http://schemas.microsoft.com/office/powerpoint/2010/main" val="28273860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0"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35371622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pitchFamily="18" charset="0"/>
              </a:defRPr>
            </a:lvl1pPr>
            <a:lvl2pPr marL="725268" indent="-278949" eaLnBrk="0" hangingPunct="0">
              <a:defRPr sz="2300">
                <a:solidFill>
                  <a:schemeClr val="tx1"/>
                </a:solidFill>
                <a:latin typeface="Times New Roman" pitchFamily="18" charset="0"/>
              </a:defRPr>
            </a:lvl2pPr>
            <a:lvl3pPr marL="1115797" indent="-223159" eaLnBrk="0" hangingPunct="0">
              <a:defRPr sz="2300">
                <a:solidFill>
                  <a:schemeClr val="tx1"/>
                </a:solidFill>
                <a:latin typeface="Times New Roman" pitchFamily="18" charset="0"/>
              </a:defRPr>
            </a:lvl3pPr>
            <a:lvl4pPr marL="1562115" indent="-223159" eaLnBrk="0" hangingPunct="0">
              <a:defRPr sz="2300">
                <a:solidFill>
                  <a:schemeClr val="tx1"/>
                </a:solidFill>
                <a:latin typeface="Times New Roman" pitchFamily="18" charset="0"/>
              </a:defRPr>
            </a:lvl4pPr>
            <a:lvl5pPr marL="2008434" indent="-223159" eaLnBrk="0" hangingPunct="0">
              <a:defRPr sz="2300">
                <a:solidFill>
                  <a:schemeClr val="tx1"/>
                </a:solidFill>
                <a:latin typeface="Times New Roman" pitchFamily="18" charset="0"/>
              </a:defRPr>
            </a:lvl5pPr>
            <a:lvl6pPr marL="2454753" indent="-223159" eaLnBrk="0" fontAlgn="base" hangingPunct="0">
              <a:spcBef>
                <a:spcPct val="0"/>
              </a:spcBef>
              <a:spcAft>
                <a:spcPct val="0"/>
              </a:spcAft>
              <a:defRPr sz="2300">
                <a:solidFill>
                  <a:schemeClr val="tx1"/>
                </a:solidFill>
                <a:latin typeface="Times New Roman" pitchFamily="18" charset="0"/>
              </a:defRPr>
            </a:lvl6pPr>
            <a:lvl7pPr marL="2901071" indent="-223159" eaLnBrk="0" fontAlgn="base" hangingPunct="0">
              <a:spcBef>
                <a:spcPct val="0"/>
              </a:spcBef>
              <a:spcAft>
                <a:spcPct val="0"/>
              </a:spcAft>
              <a:defRPr sz="2300">
                <a:solidFill>
                  <a:schemeClr val="tx1"/>
                </a:solidFill>
                <a:latin typeface="Times New Roman" pitchFamily="18" charset="0"/>
              </a:defRPr>
            </a:lvl7pPr>
            <a:lvl8pPr marL="3347390" indent="-223159" eaLnBrk="0" fontAlgn="base" hangingPunct="0">
              <a:spcBef>
                <a:spcPct val="0"/>
              </a:spcBef>
              <a:spcAft>
                <a:spcPct val="0"/>
              </a:spcAft>
              <a:defRPr sz="2300">
                <a:solidFill>
                  <a:schemeClr val="tx1"/>
                </a:solidFill>
                <a:latin typeface="Times New Roman" pitchFamily="18" charset="0"/>
              </a:defRPr>
            </a:lvl8pPr>
            <a:lvl9pPr marL="3793708" indent="-223159" eaLnBrk="0" fontAlgn="base" hangingPunct="0">
              <a:spcBef>
                <a:spcPct val="0"/>
              </a:spcBef>
              <a:spcAft>
                <a:spcPct val="0"/>
              </a:spcAft>
              <a:defRPr sz="2300">
                <a:solidFill>
                  <a:schemeClr val="tx1"/>
                </a:solidFill>
                <a:latin typeface="Times New Roman" pitchFamily="18" charset="0"/>
              </a:defRPr>
            </a:lvl9pPr>
          </a:lstStyle>
          <a:p>
            <a:pPr eaLnBrk="1" hangingPunct="1"/>
            <a:fld id="{EFE5EC7D-8A87-4F3B-9373-194525F9642F}" type="slidenum">
              <a:rPr lang="en-US" sz="1200"/>
              <a:pPr eaLnBrk="1" hangingPunct="1"/>
              <a:t>23</a:t>
            </a:fld>
            <a:endParaRPr lang="en-US" sz="1200"/>
          </a:p>
        </p:txBody>
      </p:sp>
    </p:spTree>
    <p:extLst>
      <p:ext uri="{BB962C8B-B14F-4D97-AF65-F5344CB8AC3E}">
        <p14:creationId xmlns:p14="http://schemas.microsoft.com/office/powerpoint/2010/main" val="15163403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pitchFamily="18" charset="0"/>
              </a:defRPr>
            </a:lvl1pPr>
            <a:lvl2pPr marL="725268" indent="-278949" eaLnBrk="0" hangingPunct="0">
              <a:defRPr sz="2300">
                <a:solidFill>
                  <a:schemeClr val="tx1"/>
                </a:solidFill>
                <a:latin typeface="Times New Roman" pitchFamily="18" charset="0"/>
              </a:defRPr>
            </a:lvl2pPr>
            <a:lvl3pPr marL="1115797" indent="-223159" eaLnBrk="0" hangingPunct="0">
              <a:defRPr sz="2300">
                <a:solidFill>
                  <a:schemeClr val="tx1"/>
                </a:solidFill>
                <a:latin typeface="Times New Roman" pitchFamily="18" charset="0"/>
              </a:defRPr>
            </a:lvl3pPr>
            <a:lvl4pPr marL="1562115" indent="-223159" eaLnBrk="0" hangingPunct="0">
              <a:defRPr sz="2300">
                <a:solidFill>
                  <a:schemeClr val="tx1"/>
                </a:solidFill>
                <a:latin typeface="Times New Roman" pitchFamily="18" charset="0"/>
              </a:defRPr>
            </a:lvl4pPr>
            <a:lvl5pPr marL="2008434" indent="-223159" eaLnBrk="0" hangingPunct="0">
              <a:defRPr sz="2300">
                <a:solidFill>
                  <a:schemeClr val="tx1"/>
                </a:solidFill>
                <a:latin typeface="Times New Roman" pitchFamily="18" charset="0"/>
              </a:defRPr>
            </a:lvl5pPr>
            <a:lvl6pPr marL="2454753" indent="-223159" eaLnBrk="0" fontAlgn="base" hangingPunct="0">
              <a:spcBef>
                <a:spcPct val="0"/>
              </a:spcBef>
              <a:spcAft>
                <a:spcPct val="0"/>
              </a:spcAft>
              <a:defRPr sz="2300">
                <a:solidFill>
                  <a:schemeClr val="tx1"/>
                </a:solidFill>
                <a:latin typeface="Times New Roman" pitchFamily="18" charset="0"/>
              </a:defRPr>
            </a:lvl6pPr>
            <a:lvl7pPr marL="2901071" indent="-223159" eaLnBrk="0" fontAlgn="base" hangingPunct="0">
              <a:spcBef>
                <a:spcPct val="0"/>
              </a:spcBef>
              <a:spcAft>
                <a:spcPct val="0"/>
              </a:spcAft>
              <a:defRPr sz="2300">
                <a:solidFill>
                  <a:schemeClr val="tx1"/>
                </a:solidFill>
                <a:latin typeface="Times New Roman" pitchFamily="18" charset="0"/>
              </a:defRPr>
            </a:lvl7pPr>
            <a:lvl8pPr marL="3347390" indent="-223159" eaLnBrk="0" fontAlgn="base" hangingPunct="0">
              <a:spcBef>
                <a:spcPct val="0"/>
              </a:spcBef>
              <a:spcAft>
                <a:spcPct val="0"/>
              </a:spcAft>
              <a:defRPr sz="2300">
                <a:solidFill>
                  <a:schemeClr val="tx1"/>
                </a:solidFill>
                <a:latin typeface="Times New Roman" pitchFamily="18" charset="0"/>
              </a:defRPr>
            </a:lvl8pPr>
            <a:lvl9pPr marL="3793708" indent="-223159" eaLnBrk="0" fontAlgn="base" hangingPunct="0">
              <a:spcBef>
                <a:spcPct val="0"/>
              </a:spcBef>
              <a:spcAft>
                <a:spcPct val="0"/>
              </a:spcAft>
              <a:defRPr sz="2300">
                <a:solidFill>
                  <a:schemeClr val="tx1"/>
                </a:solidFill>
                <a:latin typeface="Times New Roman" pitchFamily="18" charset="0"/>
              </a:defRPr>
            </a:lvl9pPr>
          </a:lstStyle>
          <a:p>
            <a:pPr eaLnBrk="1" hangingPunct="1"/>
            <a:fld id="{EFE5EC7D-8A87-4F3B-9373-194525F9642F}" type="slidenum">
              <a:rPr lang="en-US" sz="1200"/>
              <a:pPr eaLnBrk="1" hangingPunct="1"/>
              <a:t>24</a:t>
            </a:fld>
            <a:endParaRPr lang="en-US" sz="1200"/>
          </a:p>
        </p:txBody>
      </p:sp>
    </p:spTree>
    <p:extLst>
      <p:ext uri="{BB962C8B-B14F-4D97-AF65-F5344CB8AC3E}">
        <p14:creationId xmlns:p14="http://schemas.microsoft.com/office/powerpoint/2010/main" val="29390844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pitchFamily="18" charset="0"/>
              </a:defRPr>
            </a:lvl1pPr>
            <a:lvl2pPr marL="725268" indent="-278949" eaLnBrk="0" hangingPunct="0">
              <a:defRPr sz="2300">
                <a:solidFill>
                  <a:schemeClr val="tx1"/>
                </a:solidFill>
                <a:latin typeface="Times New Roman" pitchFamily="18" charset="0"/>
              </a:defRPr>
            </a:lvl2pPr>
            <a:lvl3pPr marL="1115797" indent="-223159" eaLnBrk="0" hangingPunct="0">
              <a:defRPr sz="2300">
                <a:solidFill>
                  <a:schemeClr val="tx1"/>
                </a:solidFill>
                <a:latin typeface="Times New Roman" pitchFamily="18" charset="0"/>
              </a:defRPr>
            </a:lvl3pPr>
            <a:lvl4pPr marL="1562115" indent="-223159" eaLnBrk="0" hangingPunct="0">
              <a:defRPr sz="2300">
                <a:solidFill>
                  <a:schemeClr val="tx1"/>
                </a:solidFill>
                <a:latin typeface="Times New Roman" pitchFamily="18" charset="0"/>
              </a:defRPr>
            </a:lvl4pPr>
            <a:lvl5pPr marL="2008434" indent="-223159" eaLnBrk="0" hangingPunct="0">
              <a:defRPr sz="2300">
                <a:solidFill>
                  <a:schemeClr val="tx1"/>
                </a:solidFill>
                <a:latin typeface="Times New Roman" pitchFamily="18" charset="0"/>
              </a:defRPr>
            </a:lvl5pPr>
            <a:lvl6pPr marL="2454753" indent="-223159" eaLnBrk="0" fontAlgn="base" hangingPunct="0">
              <a:spcBef>
                <a:spcPct val="0"/>
              </a:spcBef>
              <a:spcAft>
                <a:spcPct val="0"/>
              </a:spcAft>
              <a:defRPr sz="2300">
                <a:solidFill>
                  <a:schemeClr val="tx1"/>
                </a:solidFill>
                <a:latin typeface="Times New Roman" pitchFamily="18" charset="0"/>
              </a:defRPr>
            </a:lvl6pPr>
            <a:lvl7pPr marL="2901071" indent="-223159" eaLnBrk="0" fontAlgn="base" hangingPunct="0">
              <a:spcBef>
                <a:spcPct val="0"/>
              </a:spcBef>
              <a:spcAft>
                <a:spcPct val="0"/>
              </a:spcAft>
              <a:defRPr sz="2300">
                <a:solidFill>
                  <a:schemeClr val="tx1"/>
                </a:solidFill>
                <a:latin typeface="Times New Roman" pitchFamily="18" charset="0"/>
              </a:defRPr>
            </a:lvl7pPr>
            <a:lvl8pPr marL="3347390" indent="-223159" eaLnBrk="0" fontAlgn="base" hangingPunct="0">
              <a:spcBef>
                <a:spcPct val="0"/>
              </a:spcBef>
              <a:spcAft>
                <a:spcPct val="0"/>
              </a:spcAft>
              <a:defRPr sz="2300">
                <a:solidFill>
                  <a:schemeClr val="tx1"/>
                </a:solidFill>
                <a:latin typeface="Times New Roman" pitchFamily="18" charset="0"/>
              </a:defRPr>
            </a:lvl8pPr>
            <a:lvl9pPr marL="3793708" indent="-223159" eaLnBrk="0" fontAlgn="base" hangingPunct="0">
              <a:spcBef>
                <a:spcPct val="0"/>
              </a:spcBef>
              <a:spcAft>
                <a:spcPct val="0"/>
              </a:spcAft>
              <a:defRPr sz="2300">
                <a:solidFill>
                  <a:schemeClr val="tx1"/>
                </a:solidFill>
                <a:latin typeface="Times New Roman" pitchFamily="18" charset="0"/>
              </a:defRPr>
            </a:lvl9pPr>
          </a:lstStyle>
          <a:p>
            <a:pPr eaLnBrk="1" hangingPunct="1"/>
            <a:fld id="{DF95092B-DB4D-49F4-8103-6E50D69FF550}" type="slidenum">
              <a:rPr lang="en-US" sz="1200"/>
              <a:pPr eaLnBrk="1" hangingPunct="1"/>
              <a:t>25</a:t>
            </a:fld>
            <a:endParaRPr lang="en-US" sz="1200"/>
          </a:p>
        </p:txBody>
      </p:sp>
    </p:spTree>
    <p:extLst>
      <p:ext uri="{BB962C8B-B14F-4D97-AF65-F5344CB8AC3E}">
        <p14:creationId xmlns:p14="http://schemas.microsoft.com/office/powerpoint/2010/main" val="10851097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pitchFamily="18" charset="0"/>
              </a:defRPr>
            </a:lvl1pPr>
            <a:lvl2pPr marL="725268" indent="-278949" eaLnBrk="0" hangingPunct="0">
              <a:defRPr sz="2300">
                <a:solidFill>
                  <a:schemeClr val="tx1"/>
                </a:solidFill>
                <a:latin typeface="Times New Roman" pitchFamily="18" charset="0"/>
              </a:defRPr>
            </a:lvl2pPr>
            <a:lvl3pPr marL="1115797" indent="-223159" eaLnBrk="0" hangingPunct="0">
              <a:defRPr sz="2300">
                <a:solidFill>
                  <a:schemeClr val="tx1"/>
                </a:solidFill>
                <a:latin typeface="Times New Roman" pitchFamily="18" charset="0"/>
              </a:defRPr>
            </a:lvl3pPr>
            <a:lvl4pPr marL="1562115" indent="-223159" eaLnBrk="0" hangingPunct="0">
              <a:defRPr sz="2300">
                <a:solidFill>
                  <a:schemeClr val="tx1"/>
                </a:solidFill>
                <a:latin typeface="Times New Roman" pitchFamily="18" charset="0"/>
              </a:defRPr>
            </a:lvl4pPr>
            <a:lvl5pPr marL="2008434" indent="-223159" eaLnBrk="0" hangingPunct="0">
              <a:defRPr sz="2300">
                <a:solidFill>
                  <a:schemeClr val="tx1"/>
                </a:solidFill>
                <a:latin typeface="Times New Roman" pitchFamily="18" charset="0"/>
              </a:defRPr>
            </a:lvl5pPr>
            <a:lvl6pPr marL="2454753" indent="-223159" eaLnBrk="0" fontAlgn="base" hangingPunct="0">
              <a:spcBef>
                <a:spcPct val="0"/>
              </a:spcBef>
              <a:spcAft>
                <a:spcPct val="0"/>
              </a:spcAft>
              <a:defRPr sz="2300">
                <a:solidFill>
                  <a:schemeClr val="tx1"/>
                </a:solidFill>
                <a:latin typeface="Times New Roman" pitchFamily="18" charset="0"/>
              </a:defRPr>
            </a:lvl6pPr>
            <a:lvl7pPr marL="2901071" indent="-223159" eaLnBrk="0" fontAlgn="base" hangingPunct="0">
              <a:spcBef>
                <a:spcPct val="0"/>
              </a:spcBef>
              <a:spcAft>
                <a:spcPct val="0"/>
              </a:spcAft>
              <a:defRPr sz="2300">
                <a:solidFill>
                  <a:schemeClr val="tx1"/>
                </a:solidFill>
                <a:latin typeface="Times New Roman" pitchFamily="18" charset="0"/>
              </a:defRPr>
            </a:lvl7pPr>
            <a:lvl8pPr marL="3347390" indent="-223159" eaLnBrk="0" fontAlgn="base" hangingPunct="0">
              <a:spcBef>
                <a:spcPct val="0"/>
              </a:spcBef>
              <a:spcAft>
                <a:spcPct val="0"/>
              </a:spcAft>
              <a:defRPr sz="2300">
                <a:solidFill>
                  <a:schemeClr val="tx1"/>
                </a:solidFill>
                <a:latin typeface="Times New Roman" pitchFamily="18" charset="0"/>
              </a:defRPr>
            </a:lvl8pPr>
            <a:lvl9pPr marL="3793708" indent="-223159" eaLnBrk="0" fontAlgn="base" hangingPunct="0">
              <a:spcBef>
                <a:spcPct val="0"/>
              </a:spcBef>
              <a:spcAft>
                <a:spcPct val="0"/>
              </a:spcAft>
              <a:defRPr sz="2300">
                <a:solidFill>
                  <a:schemeClr val="tx1"/>
                </a:solidFill>
                <a:latin typeface="Times New Roman" pitchFamily="18" charset="0"/>
              </a:defRPr>
            </a:lvl9pPr>
          </a:lstStyle>
          <a:p>
            <a:pPr eaLnBrk="1" hangingPunct="1"/>
            <a:fld id="{DF95092B-DB4D-49F4-8103-6E50D69FF550}" type="slidenum">
              <a:rPr lang="en-US" sz="1200"/>
              <a:pPr eaLnBrk="1" hangingPunct="1"/>
              <a:t>26</a:t>
            </a:fld>
            <a:endParaRPr lang="en-US" sz="1200"/>
          </a:p>
        </p:txBody>
      </p:sp>
    </p:spTree>
    <p:extLst>
      <p:ext uri="{BB962C8B-B14F-4D97-AF65-F5344CB8AC3E}">
        <p14:creationId xmlns:p14="http://schemas.microsoft.com/office/powerpoint/2010/main" val="21486260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pitchFamily="18" charset="0"/>
              </a:defRPr>
            </a:lvl1pPr>
            <a:lvl2pPr marL="725268" indent="-278949" eaLnBrk="0" hangingPunct="0">
              <a:defRPr sz="2300">
                <a:solidFill>
                  <a:schemeClr val="tx1"/>
                </a:solidFill>
                <a:latin typeface="Times New Roman" pitchFamily="18" charset="0"/>
              </a:defRPr>
            </a:lvl2pPr>
            <a:lvl3pPr marL="1115797" indent="-223159" eaLnBrk="0" hangingPunct="0">
              <a:defRPr sz="2300">
                <a:solidFill>
                  <a:schemeClr val="tx1"/>
                </a:solidFill>
                <a:latin typeface="Times New Roman" pitchFamily="18" charset="0"/>
              </a:defRPr>
            </a:lvl3pPr>
            <a:lvl4pPr marL="1562115" indent="-223159" eaLnBrk="0" hangingPunct="0">
              <a:defRPr sz="2300">
                <a:solidFill>
                  <a:schemeClr val="tx1"/>
                </a:solidFill>
                <a:latin typeface="Times New Roman" pitchFamily="18" charset="0"/>
              </a:defRPr>
            </a:lvl4pPr>
            <a:lvl5pPr marL="2008434" indent="-223159" eaLnBrk="0" hangingPunct="0">
              <a:defRPr sz="2300">
                <a:solidFill>
                  <a:schemeClr val="tx1"/>
                </a:solidFill>
                <a:latin typeface="Times New Roman" pitchFamily="18" charset="0"/>
              </a:defRPr>
            </a:lvl5pPr>
            <a:lvl6pPr marL="2454753" indent="-223159" eaLnBrk="0" fontAlgn="base" hangingPunct="0">
              <a:spcBef>
                <a:spcPct val="0"/>
              </a:spcBef>
              <a:spcAft>
                <a:spcPct val="0"/>
              </a:spcAft>
              <a:defRPr sz="2300">
                <a:solidFill>
                  <a:schemeClr val="tx1"/>
                </a:solidFill>
                <a:latin typeface="Times New Roman" pitchFamily="18" charset="0"/>
              </a:defRPr>
            </a:lvl6pPr>
            <a:lvl7pPr marL="2901071" indent="-223159" eaLnBrk="0" fontAlgn="base" hangingPunct="0">
              <a:spcBef>
                <a:spcPct val="0"/>
              </a:spcBef>
              <a:spcAft>
                <a:spcPct val="0"/>
              </a:spcAft>
              <a:defRPr sz="2300">
                <a:solidFill>
                  <a:schemeClr val="tx1"/>
                </a:solidFill>
                <a:latin typeface="Times New Roman" pitchFamily="18" charset="0"/>
              </a:defRPr>
            </a:lvl7pPr>
            <a:lvl8pPr marL="3347390" indent="-223159" eaLnBrk="0" fontAlgn="base" hangingPunct="0">
              <a:spcBef>
                <a:spcPct val="0"/>
              </a:spcBef>
              <a:spcAft>
                <a:spcPct val="0"/>
              </a:spcAft>
              <a:defRPr sz="2300">
                <a:solidFill>
                  <a:schemeClr val="tx1"/>
                </a:solidFill>
                <a:latin typeface="Times New Roman" pitchFamily="18" charset="0"/>
              </a:defRPr>
            </a:lvl8pPr>
            <a:lvl9pPr marL="3793708" indent="-223159" eaLnBrk="0" fontAlgn="base" hangingPunct="0">
              <a:spcBef>
                <a:spcPct val="0"/>
              </a:spcBef>
              <a:spcAft>
                <a:spcPct val="0"/>
              </a:spcAft>
              <a:defRPr sz="2300">
                <a:solidFill>
                  <a:schemeClr val="tx1"/>
                </a:solidFill>
                <a:latin typeface="Times New Roman" pitchFamily="18" charset="0"/>
              </a:defRPr>
            </a:lvl9pPr>
          </a:lstStyle>
          <a:p>
            <a:pPr eaLnBrk="1" hangingPunct="1"/>
            <a:fld id="{E7811412-DAD1-42C1-BC6E-8F751907F6F8}" type="slidenum">
              <a:rPr lang="en-US" sz="1200"/>
              <a:pPr eaLnBrk="1" hangingPunct="1"/>
              <a:t>27</a:t>
            </a:fld>
            <a:endParaRPr lang="en-US" sz="1200"/>
          </a:p>
        </p:txBody>
      </p:sp>
    </p:spTree>
    <p:extLst>
      <p:ext uri="{BB962C8B-B14F-4D97-AF65-F5344CB8AC3E}">
        <p14:creationId xmlns:p14="http://schemas.microsoft.com/office/powerpoint/2010/main" val="8488757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pitchFamily="18" charset="0"/>
              </a:defRPr>
            </a:lvl1pPr>
            <a:lvl2pPr marL="725268" indent="-278949" eaLnBrk="0" hangingPunct="0">
              <a:defRPr sz="2300">
                <a:solidFill>
                  <a:schemeClr val="tx1"/>
                </a:solidFill>
                <a:latin typeface="Times New Roman" pitchFamily="18" charset="0"/>
              </a:defRPr>
            </a:lvl2pPr>
            <a:lvl3pPr marL="1115797" indent="-223159" eaLnBrk="0" hangingPunct="0">
              <a:defRPr sz="2300">
                <a:solidFill>
                  <a:schemeClr val="tx1"/>
                </a:solidFill>
                <a:latin typeface="Times New Roman" pitchFamily="18" charset="0"/>
              </a:defRPr>
            </a:lvl3pPr>
            <a:lvl4pPr marL="1562115" indent="-223159" eaLnBrk="0" hangingPunct="0">
              <a:defRPr sz="2300">
                <a:solidFill>
                  <a:schemeClr val="tx1"/>
                </a:solidFill>
                <a:latin typeface="Times New Roman" pitchFamily="18" charset="0"/>
              </a:defRPr>
            </a:lvl4pPr>
            <a:lvl5pPr marL="2008434" indent="-223159" eaLnBrk="0" hangingPunct="0">
              <a:defRPr sz="2300">
                <a:solidFill>
                  <a:schemeClr val="tx1"/>
                </a:solidFill>
                <a:latin typeface="Times New Roman" pitchFamily="18" charset="0"/>
              </a:defRPr>
            </a:lvl5pPr>
            <a:lvl6pPr marL="2454753" indent="-223159" eaLnBrk="0" fontAlgn="base" hangingPunct="0">
              <a:spcBef>
                <a:spcPct val="0"/>
              </a:spcBef>
              <a:spcAft>
                <a:spcPct val="0"/>
              </a:spcAft>
              <a:defRPr sz="2300">
                <a:solidFill>
                  <a:schemeClr val="tx1"/>
                </a:solidFill>
                <a:latin typeface="Times New Roman" pitchFamily="18" charset="0"/>
              </a:defRPr>
            </a:lvl6pPr>
            <a:lvl7pPr marL="2901071" indent="-223159" eaLnBrk="0" fontAlgn="base" hangingPunct="0">
              <a:spcBef>
                <a:spcPct val="0"/>
              </a:spcBef>
              <a:spcAft>
                <a:spcPct val="0"/>
              </a:spcAft>
              <a:defRPr sz="2300">
                <a:solidFill>
                  <a:schemeClr val="tx1"/>
                </a:solidFill>
                <a:latin typeface="Times New Roman" pitchFamily="18" charset="0"/>
              </a:defRPr>
            </a:lvl7pPr>
            <a:lvl8pPr marL="3347390" indent="-223159" eaLnBrk="0" fontAlgn="base" hangingPunct="0">
              <a:spcBef>
                <a:spcPct val="0"/>
              </a:spcBef>
              <a:spcAft>
                <a:spcPct val="0"/>
              </a:spcAft>
              <a:defRPr sz="2300">
                <a:solidFill>
                  <a:schemeClr val="tx1"/>
                </a:solidFill>
                <a:latin typeface="Times New Roman" pitchFamily="18" charset="0"/>
              </a:defRPr>
            </a:lvl8pPr>
            <a:lvl9pPr marL="3793708" indent="-223159" eaLnBrk="0" fontAlgn="base" hangingPunct="0">
              <a:spcBef>
                <a:spcPct val="0"/>
              </a:spcBef>
              <a:spcAft>
                <a:spcPct val="0"/>
              </a:spcAft>
              <a:defRPr sz="2300">
                <a:solidFill>
                  <a:schemeClr val="tx1"/>
                </a:solidFill>
                <a:latin typeface="Times New Roman" pitchFamily="18" charset="0"/>
              </a:defRPr>
            </a:lvl9pPr>
          </a:lstStyle>
          <a:p>
            <a:pPr eaLnBrk="1" hangingPunct="1"/>
            <a:fld id="{DF95092B-DB4D-49F4-8103-6E50D69FF550}" type="slidenum">
              <a:rPr lang="en-US" sz="1200"/>
              <a:pPr eaLnBrk="1" hangingPunct="1"/>
              <a:t>28</a:t>
            </a:fld>
            <a:endParaRPr lang="en-US" sz="1200"/>
          </a:p>
        </p:txBody>
      </p:sp>
    </p:spTree>
    <p:extLst>
      <p:ext uri="{BB962C8B-B14F-4D97-AF65-F5344CB8AC3E}">
        <p14:creationId xmlns:p14="http://schemas.microsoft.com/office/powerpoint/2010/main" val="8070323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pitchFamily="18" charset="0"/>
              </a:defRPr>
            </a:lvl1pPr>
            <a:lvl2pPr marL="725268" indent="-278949" eaLnBrk="0" hangingPunct="0">
              <a:defRPr sz="2300">
                <a:solidFill>
                  <a:schemeClr val="tx1"/>
                </a:solidFill>
                <a:latin typeface="Times New Roman" pitchFamily="18" charset="0"/>
              </a:defRPr>
            </a:lvl2pPr>
            <a:lvl3pPr marL="1115797" indent="-223159" eaLnBrk="0" hangingPunct="0">
              <a:defRPr sz="2300">
                <a:solidFill>
                  <a:schemeClr val="tx1"/>
                </a:solidFill>
                <a:latin typeface="Times New Roman" pitchFamily="18" charset="0"/>
              </a:defRPr>
            </a:lvl3pPr>
            <a:lvl4pPr marL="1562115" indent="-223159" eaLnBrk="0" hangingPunct="0">
              <a:defRPr sz="2300">
                <a:solidFill>
                  <a:schemeClr val="tx1"/>
                </a:solidFill>
                <a:latin typeface="Times New Roman" pitchFamily="18" charset="0"/>
              </a:defRPr>
            </a:lvl4pPr>
            <a:lvl5pPr marL="2008434" indent="-223159" eaLnBrk="0" hangingPunct="0">
              <a:defRPr sz="2300">
                <a:solidFill>
                  <a:schemeClr val="tx1"/>
                </a:solidFill>
                <a:latin typeface="Times New Roman" pitchFamily="18" charset="0"/>
              </a:defRPr>
            </a:lvl5pPr>
            <a:lvl6pPr marL="2454753" indent="-223159" eaLnBrk="0" fontAlgn="base" hangingPunct="0">
              <a:spcBef>
                <a:spcPct val="0"/>
              </a:spcBef>
              <a:spcAft>
                <a:spcPct val="0"/>
              </a:spcAft>
              <a:defRPr sz="2300">
                <a:solidFill>
                  <a:schemeClr val="tx1"/>
                </a:solidFill>
                <a:latin typeface="Times New Roman" pitchFamily="18" charset="0"/>
              </a:defRPr>
            </a:lvl6pPr>
            <a:lvl7pPr marL="2901071" indent="-223159" eaLnBrk="0" fontAlgn="base" hangingPunct="0">
              <a:spcBef>
                <a:spcPct val="0"/>
              </a:spcBef>
              <a:spcAft>
                <a:spcPct val="0"/>
              </a:spcAft>
              <a:defRPr sz="2300">
                <a:solidFill>
                  <a:schemeClr val="tx1"/>
                </a:solidFill>
                <a:latin typeface="Times New Roman" pitchFamily="18" charset="0"/>
              </a:defRPr>
            </a:lvl7pPr>
            <a:lvl8pPr marL="3347390" indent="-223159" eaLnBrk="0" fontAlgn="base" hangingPunct="0">
              <a:spcBef>
                <a:spcPct val="0"/>
              </a:spcBef>
              <a:spcAft>
                <a:spcPct val="0"/>
              </a:spcAft>
              <a:defRPr sz="2300">
                <a:solidFill>
                  <a:schemeClr val="tx1"/>
                </a:solidFill>
                <a:latin typeface="Times New Roman" pitchFamily="18" charset="0"/>
              </a:defRPr>
            </a:lvl8pPr>
            <a:lvl9pPr marL="3793708" indent="-223159" eaLnBrk="0" fontAlgn="base" hangingPunct="0">
              <a:spcBef>
                <a:spcPct val="0"/>
              </a:spcBef>
              <a:spcAft>
                <a:spcPct val="0"/>
              </a:spcAft>
              <a:defRPr sz="2300">
                <a:solidFill>
                  <a:schemeClr val="tx1"/>
                </a:solidFill>
                <a:latin typeface="Times New Roman" pitchFamily="18" charset="0"/>
              </a:defRPr>
            </a:lvl9pPr>
          </a:lstStyle>
          <a:p>
            <a:pPr eaLnBrk="1" hangingPunct="1"/>
            <a:fld id="{F2C8BFBF-B977-46DD-960F-93E2C4319656}" type="slidenum">
              <a:rPr lang="en-US" sz="1200"/>
              <a:pPr eaLnBrk="1" hangingPunct="1"/>
              <a:t>29</a:t>
            </a:fld>
            <a:endParaRPr lang="en-US" sz="1200"/>
          </a:p>
        </p:txBody>
      </p:sp>
    </p:spTree>
    <p:extLst>
      <p:ext uri="{BB962C8B-B14F-4D97-AF65-F5344CB8AC3E}">
        <p14:creationId xmlns:p14="http://schemas.microsoft.com/office/powerpoint/2010/main" val="4218954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1614921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pitchFamily="18" charset="0"/>
              </a:defRPr>
            </a:lvl1pPr>
            <a:lvl2pPr marL="725268" indent="-278949" eaLnBrk="0" hangingPunct="0">
              <a:defRPr sz="2300">
                <a:solidFill>
                  <a:schemeClr val="tx1"/>
                </a:solidFill>
                <a:latin typeface="Times New Roman" pitchFamily="18" charset="0"/>
              </a:defRPr>
            </a:lvl2pPr>
            <a:lvl3pPr marL="1115797" indent="-223159" eaLnBrk="0" hangingPunct="0">
              <a:defRPr sz="2300">
                <a:solidFill>
                  <a:schemeClr val="tx1"/>
                </a:solidFill>
                <a:latin typeface="Times New Roman" pitchFamily="18" charset="0"/>
              </a:defRPr>
            </a:lvl3pPr>
            <a:lvl4pPr marL="1562115" indent="-223159" eaLnBrk="0" hangingPunct="0">
              <a:defRPr sz="2300">
                <a:solidFill>
                  <a:schemeClr val="tx1"/>
                </a:solidFill>
                <a:latin typeface="Times New Roman" pitchFamily="18" charset="0"/>
              </a:defRPr>
            </a:lvl4pPr>
            <a:lvl5pPr marL="2008434" indent="-223159" eaLnBrk="0" hangingPunct="0">
              <a:defRPr sz="2300">
                <a:solidFill>
                  <a:schemeClr val="tx1"/>
                </a:solidFill>
                <a:latin typeface="Times New Roman" pitchFamily="18" charset="0"/>
              </a:defRPr>
            </a:lvl5pPr>
            <a:lvl6pPr marL="2454753" indent="-223159" eaLnBrk="0" fontAlgn="base" hangingPunct="0">
              <a:spcBef>
                <a:spcPct val="0"/>
              </a:spcBef>
              <a:spcAft>
                <a:spcPct val="0"/>
              </a:spcAft>
              <a:defRPr sz="2300">
                <a:solidFill>
                  <a:schemeClr val="tx1"/>
                </a:solidFill>
                <a:latin typeface="Times New Roman" pitchFamily="18" charset="0"/>
              </a:defRPr>
            </a:lvl6pPr>
            <a:lvl7pPr marL="2901071" indent="-223159" eaLnBrk="0" fontAlgn="base" hangingPunct="0">
              <a:spcBef>
                <a:spcPct val="0"/>
              </a:spcBef>
              <a:spcAft>
                <a:spcPct val="0"/>
              </a:spcAft>
              <a:defRPr sz="2300">
                <a:solidFill>
                  <a:schemeClr val="tx1"/>
                </a:solidFill>
                <a:latin typeface="Times New Roman" pitchFamily="18" charset="0"/>
              </a:defRPr>
            </a:lvl7pPr>
            <a:lvl8pPr marL="3347390" indent="-223159" eaLnBrk="0" fontAlgn="base" hangingPunct="0">
              <a:spcBef>
                <a:spcPct val="0"/>
              </a:spcBef>
              <a:spcAft>
                <a:spcPct val="0"/>
              </a:spcAft>
              <a:defRPr sz="2300">
                <a:solidFill>
                  <a:schemeClr val="tx1"/>
                </a:solidFill>
                <a:latin typeface="Times New Roman" pitchFamily="18" charset="0"/>
              </a:defRPr>
            </a:lvl8pPr>
            <a:lvl9pPr marL="3793708" indent="-223159" eaLnBrk="0" fontAlgn="base" hangingPunct="0">
              <a:spcBef>
                <a:spcPct val="0"/>
              </a:spcBef>
              <a:spcAft>
                <a:spcPct val="0"/>
              </a:spcAft>
              <a:defRPr sz="2300">
                <a:solidFill>
                  <a:schemeClr val="tx1"/>
                </a:solidFill>
                <a:latin typeface="Times New Roman" pitchFamily="18" charset="0"/>
              </a:defRPr>
            </a:lvl9pPr>
          </a:lstStyle>
          <a:p>
            <a:pPr eaLnBrk="1" hangingPunct="1"/>
            <a:fld id="{DF95092B-DB4D-49F4-8103-6E50D69FF550}" type="slidenum">
              <a:rPr lang="en-US" sz="1200"/>
              <a:pPr eaLnBrk="1" hangingPunct="1"/>
              <a:t>30</a:t>
            </a:fld>
            <a:endParaRPr lang="en-US" sz="1200"/>
          </a:p>
        </p:txBody>
      </p:sp>
    </p:spTree>
    <p:extLst>
      <p:ext uri="{BB962C8B-B14F-4D97-AF65-F5344CB8AC3E}">
        <p14:creationId xmlns:p14="http://schemas.microsoft.com/office/powerpoint/2010/main" val="27651454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31</a:t>
            </a:fld>
            <a:endParaRPr lang="en-US"/>
          </a:p>
        </p:txBody>
      </p:sp>
    </p:spTree>
    <p:extLst>
      <p:ext uri="{BB962C8B-B14F-4D97-AF65-F5344CB8AC3E}">
        <p14:creationId xmlns:p14="http://schemas.microsoft.com/office/powerpoint/2010/main" val="20234029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9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pitchFamily="18" charset="0"/>
              </a:defRPr>
            </a:lvl1pPr>
            <a:lvl2pPr marL="725268" indent="-278949" eaLnBrk="0" hangingPunct="0">
              <a:defRPr sz="2300">
                <a:solidFill>
                  <a:schemeClr val="tx1"/>
                </a:solidFill>
                <a:latin typeface="Times New Roman" pitchFamily="18" charset="0"/>
              </a:defRPr>
            </a:lvl2pPr>
            <a:lvl3pPr marL="1115797" indent="-223159" eaLnBrk="0" hangingPunct="0">
              <a:defRPr sz="2300">
                <a:solidFill>
                  <a:schemeClr val="tx1"/>
                </a:solidFill>
                <a:latin typeface="Times New Roman" pitchFamily="18" charset="0"/>
              </a:defRPr>
            </a:lvl3pPr>
            <a:lvl4pPr marL="1562115" indent="-223159" eaLnBrk="0" hangingPunct="0">
              <a:defRPr sz="2300">
                <a:solidFill>
                  <a:schemeClr val="tx1"/>
                </a:solidFill>
                <a:latin typeface="Times New Roman" pitchFamily="18" charset="0"/>
              </a:defRPr>
            </a:lvl4pPr>
            <a:lvl5pPr marL="2008434" indent="-223159" eaLnBrk="0" hangingPunct="0">
              <a:defRPr sz="2300">
                <a:solidFill>
                  <a:schemeClr val="tx1"/>
                </a:solidFill>
                <a:latin typeface="Times New Roman" pitchFamily="18" charset="0"/>
              </a:defRPr>
            </a:lvl5pPr>
            <a:lvl6pPr marL="2454753" indent="-223159" eaLnBrk="0" fontAlgn="base" hangingPunct="0">
              <a:spcBef>
                <a:spcPct val="0"/>
              </a:spcBef>
              <a:spcAft>
                <a:spcPct val="0"/>
              </a:spcAft>
              <a:defRPr sz="2300">
                <a:solidFill>
                  <a:schemeClr val="tx1"/>
                </a:solidFill>
                <a:latin typeface="Times New Roman" pitchFamily="18" charset="0"/>
              </a:defRPr>
            </a:lvl6pPr>
            <a:lvl7pPr marL="2901071" indent="-223159" eaLnBrk="0" fontAlgn="base" hangingPunct="0">
              <a:spcBef>
                <a:spcPct val="0"/>
              </a:spcBef>
              <a:spcAft>
                <a:spcPct val="0"/>
              </a:spcAft>
              <a:defRPr sz="2300">
                <a:solidFill>
                  <a:schemeClr val="tx1"/>
                </a:solidFill>
                <a:latin typeface="Times New Roman" pitchFamily="18" charset="0"/>
              </a:defRPr>
            </a:lvl7pPr>
            <a:lvl8pPr marL="3347390" indent="-223159" eaLnBrk="0" fontAlgn="base" hangingPunct="0">
              <a:spcBef>
                <a:spcPct val="0"/>
              </a:spcBef>
              <a:spcAft>
                <a:spcPct val="0"/>
              </a:spcAft>
              <a:defRPr sz="2300">
                <a:solidFill>
                  <a:schemeClr val="tx1"/>
                </a:solidFill>
                <a:latin typeface="Times New Roman" pitchFamily="18" charset="0"/>
              </a:defRPr>
            </a:lvl8pPr>
            <a:lvl9pPr marL="3793708" indent="-223159" eaLnBrk="0" fontAlgn="base" hangingPunct="0">
              <a:spcBef>
                <a:spcPct val="0"/>
              </a:spcBef>
              <a:spcAft>
                <a:spcPct val="0"/>
              </a:spcAft>
              <a:defRPr sz="2300">
                <a:solidFill>
                  <a:schemeClr val="tx1"/>
                </a:solidFill>
                <a:latin typeface="Times New Roman" pitchFamily="18" charset="0"/>
              </a:defRPr>
            </a:lvl9pPr>
          </a:lstStyle>
          <a:p>
            <a:pPr eaLnBrk="1" hangingPunct="1"/>
            <a:fld id="{FF2D2082-F9AD-41E9-A1ED-D1C55E060FA6}" type="slidenum">
              <a:rPr lang="en-US" sz="1200"/>
              <a:pPr eaLnBrk="1" hangingPunct="1"/>
              <a:t>32</a:t>
            </a:fld>
            <a:endParaRPr lang="en-US" sz="1200"/>
          </a:p>
        </p:txBody>
      </p:sp>
    </p:spTree>
    <p:extLst>
      <p:ext uri="{BB962C8B-B14F-4D97-AF65-F5344CB8AC3E}">
        <p14:creationId xmlns:p14="http://schemas.microsoft.com/office/powerpoint/2010/main" val="41272111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9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pitchFamily="18" charset="0"/>
              </a:defRPr>
            </a:lvl1pPr>
            <a:lvl2pPr marL="725268" indent="-278949" eaLnBrk="0" hangingPunct="0">
              <a:defRPr sz="2300">
                <a:solidFill>
                  <a:schemeClr val="tx1"/>
                </a:solidFill>
                <a:latin typeface="Times New Roman" pitchFamily="18" charset="0"/>
              </a:defRPr>
            </a:lvl2pPr>
            <a:lvl3pPr marL="1115797" indent="-223159" eaLnBrk="0" hangingPunct="0">
              <a:defRPr sz="2300">
                <a:solidFill>
                  <a:schemeClr val="tx1"/>
                </a:solidFill>
                <a:latin typeface="Times New Roman" pitchFamily="18" charset="0"/>
              </a:defRPr>
            </a:lvl3pPr>
            <a:lvl4pPr marL="1562115" indent="-223159" eaLnBrk="0" hangingPunct="0">
              <a:defRPr sz="2300">
                <a:solidFill>
                  <a:schemeClr val="tx1"/>
                </a:solidFill>
                <a:latin typeface="Times New Roman" pitchFamily="18" charset="0"/>
              </a:defRPr>
            </a:lvl4pPr>
            <a:lvl5pPr marL="2008434" indent="-223159" eaLnBrk="0" hangingPunct="0">
              <a:defRPr sz="2300">
                <a:solidFill>
                  <a:schemeClr val="tx1"/>
                </a:solidFill>
                <a:latin typeface="Times New Roman" pitchFamily="18" charset="0"/>
              </a:defRPr>
            </a:lvl5pPr>
            <a:lvl6pPr marL="2454753" indent="-223159" eaLnBrk="0" fontAlgn="base" hangingPunct="0">
              <a:spcBef>
                <a:spcPct val="0"/>
              </a:spcBef>
              <a:spcAft>
                <a:spcPct val="0"/>
              </a:spcAft>
              <a:defRPr sz="2300">
                <a:solidFill>
                  <a:schemeClr val="tx1"/>
                </a:solidFill>
                <a:latin typeface="Times New Roman" pitchFamily="18" charset="0"/>
              </a:defRPr>
            </a:lvl6pPr>
            <a:lvl7pPr marL="2901071" indent="-223159" eaLnBrk="0" fontAlgn="base" hangingPunct="0">
              <a:spcBef>
                <a:spcPct val="0"/>
              </a:spcBef>
              <a:spcAft>
                <a:spcPct val="0"/>
              </a:spcAft>
              <a:defRPr sz="2300">
                <a:solidFill>
                  <a:schemeClr val="tx1"/>
                </a:solidFill>
                <a:latin typeface="Times New Roman" pitchFamily="18" charset="0"/>
              </a:defRPr>
            </a:lvl7pPr>
            <a:lvl8pPr marL="3347390" indent="-223159" eaLnBrk="0" fontAlgn="base" hangingPunct="0">
              <a:spcBef>
                <a:spcPct val="0"/>
              </a:spcBef>
              <a:spcAft>
                <a:spcPct val="0"/>
              </a:spcAft>
              <a:defRPr sz="2300">
                <a:solidFill>
                  <a:schemeClr val="tx1"/>
                </a:solidFill>
                <a:latin typeface="Times New Roman" pitchFamily="18" charset="0"/>
              </a:defRPr>
            </a:lvl8pPr>
            <a:lvl9pPr marL="3793708" indent="-223159" eaLnBrk="0" fontAlgn="base" hangingPunct="0">
              <a:spcBef>
                <a:spcPct val="0"/>
              </a:spcBef>
              <a:spcAft>
                <a:spcPct val="0"/>
              </a:spcAft>
              <a:defRPr sz="2300">
                <a:solidFill>
                  <a:schemeClr val="tx1"/>
                </a:solidFill>
                <a:latin typeface="Times New Roman" pitchFamily="18" charset="0"/>
              </a:defRPr>
            </a:lvl9pPr>
          </a:lstStyle>
          <a:p>
            <a:pPr eaLnBrk="1" hangingPunct="1"/>
            <a:fld id="{FF2D2082-F9AD-41E9-A1ED-D1C55E060FA6}" type="slidenum">
              <a:rPr lang="en-US" sz="1200"/>
              <a:pPr eaLnBrk="1" hangingPunct="1"/>
              <a:t>33</a:t>
            </a:fld>
            <a:endParaRPr lang="en-US" sz="1200"/>
          </a:p>
        </p:txBody>
      </p:sp>
    </p:spTree>
    <p:extLst>
      <p:ext uri="{BB962C8B-B14F-4D97-AF65-F5344CB8AC3E}">
        <p14:creationId xmlns:p14="http://schemas.microsoft.com/office/powerpoint/2010/main" val="2038199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34</a:t>
            </a:fld>
            <a:endParaRPr lang="en-US"/>
          </a:p>
        </p:txBody>
      </p:sp>
    </p:spTree>
    <p:extLst>
      <p:ext uri="{BB962C8B-B14F-4D97-AF65-F5344CB8AC3E}">
        <p14:creationId xmlns:p14="http://schemas.microsoft.com/office/powerpoint/2010/main" val="9861197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35</a:t>
            </a:fld>
            <a:endParaRPr lang="en-US"/>
          </a:p>
        </p:txBody>
      </p:sp>
    </p:spTree>
    <p:extLst>
      <p:ext uri="{BB962C8B-B14F-4D97-AF65-F5344CB8AC3E}">
        <p14:creationId xmlns:p14="http://schemas.microsoft.com/office/powerpoint/2010/main" val="1614921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36</a:t>
            </a:fld>
            <a:endParaRPr lang="en-US"/>
          </a:p>
        </p:txBody>
      </p:sp>
    </p:spTree>
    <p:extLst>
      <p:ext uri="{BB962C8B-B14F-4D97-AF65-F5344CB8AC3E}">
        <p14:creationId xmlns:p14="http://schemas.microsoft.com/office/powerpoint/2010/main" val="1614921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37</a:t>
            </a:fld>
            <a:endParaRPr lang="en-US"/>
          </a:p>
        </p:txBody>
      </p:sp>
    </p:spTree>
    <p:extLst>
      <p:ext uri="{BB962C8B-B14F-4D97-AF65-F5344CB8AC3E}">
        <p14:creationId xmlns:p14="http://schemas.microsoft.com/office/powerpoint/2010/main" val="16149213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0"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38</a:t>
            </a:fld>
            <a:endParaRPr lang="en-US"/>
          </a:p>
        </p:txBody>
      </p:sp>
    </p:spTree>
    <p:extLst>
      <p:ext uri="{BB962C8B-B14F-4D97-AF65-F5344CB8AC3E}">
        <p14:creationId xmlns:p14="http://schemas.microsoft.com/office/powerpoint/2010/main" val="23337841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BDC817-3888-46D5-BC47-BBB3EDD982AC}" type="slidenum">
              <a:rPr lang="en-US" smtClean="0"/>
              <a:pPr/>
              <a:t>39</a:t>
            </a:fld>
            <a:endParaRPr lang="en-US"/>
          </a:p>
        </p:txBody>
      </p:sp>
    </p:spTree>
    <p:extLst>
      <p:ext uri="{BB962C8B-B14F-4D97-AF65-F5344CB8AC3E}">
        <p14:creationId xmlns:p14="http://schemas.microsoft.com/office/powerpoint/2010/main" val="1155022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35950015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40</a:t>
            </a:fld>
            <a:endParaRPr lang="en-US"/>
          </a:p>
        </p:txBody>
      </p:sp>
    </p:spTree>
    <p:extLst>
      <p:ext uri="{BB962C8B-B14F-4D97-AF65-F5344CB8AC3E}">
        <p14:creationId xmlns:p14="http://schemas.microsoft.com/office/powerpoint/2010/main" val="20234029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0"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41</a:t>
            </a:fld>
            <a:endParaRPr lang="en-US"/>
          </a:p>
        </p:txBody>
      </p:sp>
    </p:spTree>
    <p:extLst>
      <p:ext uri="{BB962C8B-B14F-4D97-AF65-F5344CB8AC3E}">
        <p14:creationId xmlns:p14="http://schemas.microsoft.com/office/powerpoint/2010/main" val="26237142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42</a:t>
            </a:fld>
            <a:endParaRPr lang="en-US"/>
          </a:p>
        </p:txBody>
      </p:sp>
    </p:spTree>
    <p:extLst>
      <p:ext uri="{BB962C8B-B14F-4D97-AF65-F5344CB8AC3E}">
        <p14:creationId xmlns:p14="http://schemas.microsoft.com/office/powerpoint/2010/main" val="417025537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43</a:t>
            </a:fld>
            <a:endParaRPr lang="en-US"/>
          </a:p>
        </p:txBody>
      </p:sp>
    </p:spTree>
    <p:extLst>
      <p:ext uri="{BB962C8B-B14F-4D97-AF65-F5344CB8AC3E}">
        <p14:creationId xmlns:p14="http://schemas.microsoft.com/office/powerpoint/2010/main" val="16149213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44</a:t>
            </a:fld>
            <a:endParaRPr lang="en-US"/>
          </a:p>
        </p:txBody>
      </p:sp>
    </p:spTree>
    <p:extLst>
      <p:ext uri="{BB962C8B-B14F-4D97-AF65-F5344CB8AC3E}">
        <p14:creationId xmlns:p14="http://schemas.microsoft.com/office/powerpoint/2010/main" val="353203077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47</a:t>
            </a:fld>
            <a:endParaRPr lang="en-US"/>
          </a:p>
        </p:txBody>
      </p:sp>
    </p:spTree>
    <p:extLst>
      <p:ext uri="{BB962C8B-B14F-4D97-AF65-F5344CB8AC3E}">
        <p14:creationId xmlns:p14="http://schemas.microsoft.com/office/powerpoint/2010/main" val="1518326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161492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161492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61492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161492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161492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9/13/2013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9/13/2013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9/13/2013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9/13/2013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9/13/2013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9/13/2013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9/13/2013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Greek </a:t>
            </a:r>
            <a:endParaRPr lang="en-US"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609600" y="3886200"/>
            <a:ext cx="7391400" cy="2590800"/>
          </a:xfrm>
        </p:spPr>
        <p:txBody>
          <a:bodyPr>
            <a:normAutofit fontScale="92500" lnSpcReduction="10000"/>
          </a:bodyPr>
          <a:lstStyle/>
          <a:p>
            <a:r>
              <a:rPr lang="en-US" dirty="0">
                <a:solidFill>
                  <a:schemeClr val="bg1"/>
                </a:solidFill>
                <a:latin typeface="Times New Roman" pitchFamily="18" charset="0"/>
                <a:cs typeface="Times New Roman" pitchFamily="18" charset="0"/>
              </a:rPr>
              <a:t>a</a:t>
            </a:r>
            <a:r>
              <a:rPr lang="en-US" dirty="0" smtClean="0">
                <a:solidFill>
                  <a:schemeClr val="bg1"/>
                </a:solidFill>
                <a:latin typeface="Times New Roman" pitchFamily="18" charset="0"/>
                <a:cs typeface="Times New Roman" pitchFamily="18" charset="0"/>
              </a:rPr>
              <a:t>s taught at </a:t>
            </a:r>
          </a:p>
          <a:p>
            <a:r>
              <a:rPr lang="en-US" dirty="0" smtClean="0">
                <a:solidFill>
                  <a:schemeClr val="bg1"/>
                </a:solidFill>
                <a:latin typeface="Times New Roman" pitchFamily="18" charset="0"/>
                <a:cs typeface="Times New Roman" pitchFamily="18" charset="0"/>
              </a:rPr>
              <a:t>Louisiana State University</a:t>
            </a:r>
          </a:p>
          <a:p>
            <a:r>
              <a:rPr lang="en-US" dirty="0" smtClean="0">
                <a:solidFill>
                  <a:schemeClr val="bg1"/>
                </a:solidFill>
                <a:latin typeface="Times New Roman" pitchFamily="18" charset="0"/>
                <a:cs typeface="Times New Roman" pitchFamily="18" charset="0"/>
              </a:rPr>
              <a:t>Fall 2013</a:t>
            </a:r>
          </a:p>
          <a:p>
            <a:r>
              <a:rPr lang="en-US" dirty="0" smtClean="0">
                <a:solidFill>
                  <a:schemeClr val="bg1"/>
                </a:solidFill>
                <a:latin typeface="Times New Roman" pitchFamily="18" charset="0"/>
                <a:cs typeface="Times New Roman" pitchFamily="18" charset="0"/>
              </a:rPr>
              <a:t>Richard </a:t>
            </a:r>
            <a:r>
              <a:rPr lang="en-US" dirty="0" err="1" smtClean="0">
                <a:solidFill>
                  <a:schemeClr val="bg1"/>
                </a:solidFill>
                <a:latin typeface="Times New Roman" pitchFamily="18" charset="0"/>
                <a:cs typeface="Times New Roman" pitchFamily="18" charset="0"/>
              </a:rPr>
              <a:t>Warga</a:t>
            </a:r>
            <a:endParaRPr lang="en-US" dirty="0" smtClean="0">
              <a:solidFill>
                <a:schemeClr val="bg1"/>
              </a:solidFill>
              <a:latin typeface="Times New Roman" pitchFamily="18" charset="0"/>
              <a:cs typeface="Times New Roman" pitchFamily="18" charset="0"/>
            </a:endParaRPr>
          </a:p>
          <a:p>
            <a:r>
              <a:rPr lang="en-US" b="1" dirty="0" smtClean="0">
                <a:solidFill>
                  <a:srgbClr val="FFFF00"/>
                </a:solidFill>
                <a:latin typeface="Times New Roman" pitchFamily="18" charset="0"/>
                <a:cs typeface="Times New Roman" pitchFamily="18" charset="0"/>
              </a:rPr>
              <a:t>Unit 19: The Perfect System</a:t>
            </a:r>
            <a:endParaRPr lang="en-US"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464695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The Perfect System </a:t>
            </a:r>
          </a:p>
          <a:p>
            <a:pPr>
              <a:defRPr/>
            </a:pPr>
            <a:r>
              <a:rPr lang="en-US" sz="2400" dirty="0" smtClean="0">
                <a:solidFill>
                  <a:schemeClr val="bg1"/>
                </a:solidFill>
                <a:latin typeface="Times New Roman" pitchFamily="18" charset="0"/>
                <a:cs typeface="Times New Roman" pitchFamily="18" charset="0"/>
              </a:rPr>
              <a:t>Greek tenses of the </a:t>
            </a:r>
            <a:r>
              <a:rPr lang="en-US" sz="2400" dirty="0" smtClean="0">
                <a:solidFill>
                  <a:srgbClr val="FFFF00"/>
                </a:solidFill>
                <a:latin typeface="Times New Roman" pitchFamily="18" charset="0"/>
                <a:cs typeface="Times New Roman" pitchFamily="18" charset="0"/>
              </a:rPr>
              <a:t>perfect system </a:t>
            </a:r>
            <a:r>
              <a:rPr lang="en-US" sz="2400" dirty="0" smtClean="0">
                <a:solidFill>
                  <a:schemeClr val="bg1"/>
                </a:solidFill>
                <a:latin typeface="Times New Roman" pitchFamily="18" charset="0"/>
                <a:cs typeface="Times New Roman" pitchFamily="18" charset="0"/>
              </a:rPr>
              <a:t>use distinctive markers: </a:t>
            </a:r>
          </a:p>
          <a:p>
            <a:pPr lvl="1">
              <a:defRPr/>
            </a:pPr>
            <a:r>
              <a:rPr lang="en-US" sz="2400" dirty="0" smtClean="0">
                <a:solidFill>
                  <a:schemeClr val="bg1"/>
                </a:solidFill>
                <a:latin typeface="Times New Roman" pitchFamily="18" charset="0"/>
                <a:cs typeface="Times New Roman" pitchFamily="18" charset="0"/>
              </a:rPr>
              <a:t>ALL verbs in the </a:t>
            </a:r>
            <a:r>
              <a:rPr lang="en-US" sz="2400" dirty="0" smtClean="0">
                <a:solidFill>
                  <a:srgbClr val="FFFF00"/>
                </a:solidFill>
                <a:latin typeface="Times New Roman" pitchFamily="18" charset="0"/>
                <a:cs typeface="Times New Roman" pitchFamily="18" charset="0"/>
              </a:rPr>
              <a:t>perfect system </a:t>
            </a:r>
            <a:r>
              <a:rPr lang="en-US" sz="2400" dirty="0" smtClean="0">
                <a:solidFill>
                  <a:schemeClr val="bg1"/>
                </a:solidFill>
                <a:latin typeface="Times New Roman" pitchFamily="18" charset="0"/>
                <a:cs typeface="Times New Roman" pitchFamily="18" charset="0"/>
              </a:rPr>
              <a:t>double the initial sound of the verb’s stem. This addition is called the “</a:t>
            </a:r>
            <a:r>
              <a:rPr lang="en-US" sz="2400" dirty="0" smtClean="0">
                <a:solidFill>
                  <a:srgbClr val="FFFF00"/>
                </a:solidFill>
                <a:latin typeface="Times New Roman" pitchFamily="18" charset="0"/>
                <a:cs typeface="Times New Roman" pitchFamily="18" charset="0"/>
              </a:rPr>
              <a:t>reduplication</a:t>
            </a:r>
            <a:r>
              <a:rPr lang="en-US" sz="2400" dirty="0" smtClean="0">
                <a:solidFill>
                  <a:schemeClr val="bg1"/>
                </a:solidFill>
                <a:latin typeface="Times New Roman" pitchFamily="18" charset="0"/>
                <a:cs typeface="Times New Roman" pitchFamily="18" charset="0"/>
              </a:rPr>
              <a:t>.”</a:t>
            </a:r>
            <a:endParaRPr lang="el-GR" sz="2400" dirty="0" smtClean="0">
              <a:solidFill>
                <a:schemeClr val="bg1"/>
              </a:solidFill>
              <a:latin typeface="Times New Roman" pitchFamily="18" charset="0"/>
              <a:cs typeface="Times New Roman" pitchFamily="18" charset="0"/>
            </a:endParaRPr>
          </a:p>
          <a:p>
            <a:pPr lvl="1">
              <a:defRPr/>
            </a:pPr>
            <a:r>
              <a:rPr lang="en-US" sz="2400" dirty="0" smtClean="0">
                <a:solidFill>
                  <a:schemeClr val="bg1"/>
                </a:solidFill>
                <a:latin typeface="Times New Roman" pitchFamily="18" charset="0"/>
                <a:cs typeface="Times New Roman" pitchFamily="18" charset="0"/>
              </a:rPr>
              <a:t>In the </a:t>
            </a:r>
            <a:r>
              <a:rPr lang="en-US" sz="2400" dirty="0" smtClean="0">
                <a:solidFill>
                  <a:srgbClr val="FFFF00"/>
                </a:solidFill>
                <a:latin typeface="Times New Roman" pitchFamily="18" charset="0"/>
                <a:cs typeface="Times New Roman" pitchFamily="18" charset="0"/>
              </a:rPr>
              <a:t>active</a:t>
            </a:r>
            <a:r>
              <a:rPr lang="en-US" sz="2400" dirty="0" smtClean="0">
                <a:solidFill>
                  <a:schemeClr val="bg1"/>
                </a:solidFill>
                <a:latin typeface="Times New Roman" pitchFamily="18" charset="0"/>
                <a:cs typeface="Times New Roman" pitchFamily="18" charset="0"/>
              </a:rPr>
              <a:t> voice, the </a:t>
            </a:r>
            <a:r>
              <a:rPr lang="en-US" sz="2400" dirty="0" smtClean="0">
                <a:solidFill>
                  <a:srgbClr val="FFFF00"/>
                </a:solidFill>
                <a:latin typeface="Times New Roman" pitchFamily="18" charset="0"/>
                <a:cs typeface="Times New Roman" pitchFamily="18" charset="0"/>
              </a:rPr>
              <a:t>perfect stem</a:t>
            </a:r>
            <a:r>
              <a:rPr lang="en-US" sz="2400" dirty="0" smtClean="0">
                <a:solidFill>
                  <a:schemeClr val="bg1"/>
                </a:solidFill>
                <a:latin typeface="Times New Roman" pitchFamily="18" charset="0"/>
                <a:cs typeface="Times New Roman" pitchFamily="18" charset="0"/>
              </a:rPr>
              <a:t> adds the marker </a:t>
            </a:r>
            <a:r>
              <a:rPr lang="en-US" sz="2400" dirty="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κα</a:t>
            </a:r>
            <a:r>
              <a:rPr lang="en-US" sz="2400" dirty="0" smtClean="0">
                <a:solidFill>
                  <a:schemeClr val="bg1"/>
                </a:solidFill>
                <a:latin typeface="Times New Roman" pitchFamily="18" charset="0"/>
                <a:cs typeface="Times New Roman" pitchFamily="18" charset="0"/>
              </a:rPr>
              <a:t>. </a:t>
            </a:r>
          </a:p>
          <a:p>
            <a:pPr marL="857250" lvl="2" indent="0">
              <a:buNone/>
              <a:defRPr/>
            </a:pPr>
            <a:r>
              <a:rPr lang="en-US" sz="2000" dirty="0" smtClean="0">
                <a:solidFill>
                  <a:schemeClr val="bg1"/>
                </a:solidFill>
                <a:latin typeface="Times New Roman" pitchFamily="18" charset="0"/>
                <a:cs typeface="Times New Roman" pitchFamily="18" charset="0"/>
              </a:rPr>
              <a:t>  </a:t>
            </a:r>
          </a:p>
          <a:p>
            <a:pPr lvl="1">
              <a:defRPr/>
            </a:pPr>
            <a:r>
              <a:rPr lang="el-GR" sz="2000" dirty="0" smtClean="0">
                <a:solidFill>
                  <a:srgbClr val="FFFF00"/>
                </a:solidFill>
                <a:latin typeface="Palatino Linotype" pitchFamily="18" charset="0"/>
                <a:cs typeface="Times New Roman" pitchFamily="18" charset="0"/>
              </a:rPr>
              <a:t>θη</a:t>
            </a:r>
            <a:r>
              <a:rPr lang="en-US"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sym typeface="Wingdings" pitchFamily="2" charset="2"/>
              </a:rPr>
              <a:t> </a:t>
            </a:r>
            <a:r>
              <a:rPr lang="el-GR" sz="2000" dirty="0">
                <a:solidFill>
                  <a:srgbClr val="FFFF00"/>
                </a:solidFill>
                <a:latin typeface="Palatino Linotype" pitchFamily="18" charset="0"/>
                <a:cs typeface="Times New Roman" pitchFamily="18" charset="0"/>
              </a:rPr>
              <a:t>τεθη</a:t>
            </a:r>
            <a:r>
              <a:rPr lang="en-US" sz="2000" dirty="0">
                <a:solidFill>
                  <a:schemeClr val="bg1"/>
                </a:solidFill>
                <a:latin typeface="Palatino Linotype" pitchFamily="18" charset="0"/>
                <a:cs typeface="Times New Roman" pitchFamily="18" charset="0"/>
              </a:rPr>
              <a:t>-</a:t>
            </a:r>
            <a:r>
              <a:rPr lang="en-US" sz="2000" dirty="0">
                <a:solidFill>
                  <a:schemeClr val="bg1"/>
                </a:solidFill>
                <a:latin typeface="Times New Roman" pitchFamily="18" charset="0"/>
                <a:cs typeface="Times New Roman" pitchFamily="18" charset="0"/>
              </a:rPr>
              <a:t> (perfect stem)</a:t>
            </a:r>
          </a:p>
          <a:p>
            <a:pPr lvl="2">
              <a:defRPr/>
            </a:pPr>
            <a:r>
              <a:rPr lang="en-US" sz="2000" dirty="0">
                <a:solidFill>
                  <a:schemeClr val="bg1"/>
                </a:solidFill>
                <a:latin typeface="Times New Roman" pitchFamily="18" charset="0"/>
                <a:cs typeface="Times New Roman" pitchFamily="18" charset="0"/>
              </a:rPr>
              <a:t>+ –</a:t>
            </a:r>
            <a:r>
              <a:rPr lang="el-GR" sz="2000" dirty="0">
                <a:solidFill>
                  <a:srgbClr val="FFFF00"/>
                </a:solidFill>
                <a:latin typeface="Palatino Linotype" pitchFamily="18" charset="0"/>
                <a:cs typeface="Times New Roman" pitchFamily="18" charset="0"/>
              </a:rPr>
              <a:t>κα</a:t>
            </a:r>
            <a:r>
              <a:rPr lang="en-US" sz="2000" dirty="0">
                <a:solidFill>
                  <a:srgbClr val="FFFF00"/>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rPr>
              <a:t>τεθηκα</a:t>
            </a:r>
            <a:r>
              <a:rPr lang="en-US" sz="2000" dirty="0">
                <a:solidFill>
                  <a:schemeClr val="bg1"/>
                </a:solidFill>
                <a:latin typeface="Palatino Linotype" pitchFamily="18" charset="0"/>
                <a:cs typeface="Times New Roman" pitchFamily="18" charset="0"/>
              </a:rPr>
              <a:t>-</a:t>
            </a:r>
            <a:r>
              <a:rPr lang="en-US" sz="2000" dirty="0">
                <a:solidFill>
                  <a:schemeClr val="bg1"/>
                </a:solidFill>
                <a:latin typeface="Times New Roman" pitchFamily="18" charset="0"/>
                <a:cs typeface="Times New Roman" pitchFamily="18" charset="0"/>
              </a:rPr>
              <a:t> (perfect active stem) </a:t>
            </a:r>
          </a:p>
          <a:p>
            <a:pPr lvl="1">
              <a:defRPr/>
            </a:pPr>
            <a:r>
              <a:rPr lang="el-GR" sz="2000" dirty="0" smtClean="0">
                <a:solidFill>
                  <a:srgbClr val="FFFF00"/>
                </a:solidFill>
                <a:latin typeface="Palatino Linotype" pitchFamily="18" charset="0"/>
                <a:cs typeface="Times New Roman" pitchFamily="18" charset="0"/>
              </a:rPr>
              <a:t>στη </a:t>
            </a:r>
            <a:r>
              <a:rPr lang="en-US" sz="2000" dirty="0" smtClean="0">
                <a:solidFill>
                  <a:schemeClr val="bg1"/>
                </a:solidFill>
                <a:latin typeface="Times New Roman" pitchFamily="18" charset="0"/>
                <a:cs typeface="Times New Roman" pitchFamily="18" charset="0"/>
                <a:sym typeface="Wingdings" pitchFamily="2" charset="2"/>
              </a:rPr>
              <a:t> </a:t>
            </a:r>
            <a:r>
              <a:rPr lang="el-GR" sz="2000" dirty="0">
                <a:solidFill>
                  <a:srgbClr val="FFFF00"/>
                </a:solidFill>
                <a:latin typeface="Palatino Linotype" pitchFamily="18" charset="0"/>
                <a:cs typeface="Times New Roman" pitchFamily="18" charset="0"/>
              </a:rPr>
              <a:t>ἑστη</a:t>
            </a:r>
            <a:r>
              <a:rPr lang="en-US" sz="2000" dirty="0">
                <a:solidFill>
                  <a:schemeClr val="bg1"/>
                </a:solidFill>
                <a:latin typeface="Palatino Linotype" pitchFamily="18" charset="0"/>
                <a:cs typeface="Times New Roman" pitchFamily="18" charset="0"/>
              </a:rPr>
              <a:t>-</a:t>
            </a:r>
            <a:r>
              <a:rPr lang="en-US" sz="2000" dirty="0">
                <a:solidFill>
                  <a:schemeClr val="bg1"/>
                </a:solidFill>
                <a:latin typeface="Times New Roman" pitchFamily="18" charset="0"/>
                <a:cs typeface="Times New Roman" pitchFamily="18" charset="0"/>
              </a:rPr>
              <a:t> (perfect stem) </a:t>
            </a:r>
            <a:endParaRPr lang="el-GR" sz="2000" dirty="0">
              <a:solidFill>
                <a:schemeClr val="bg1"/>
              </a:solidFill>
              <a:latin typeface="Times New Roman" pitchFamily="18" charset="0"/>
              <a:cs typeface="Times New Roman" pitchFamily="18" charset="0"/>
            </a:endParaRPr>
          </a:p>
          <a:p>
            <a:pPr lvl="2">
              <a:defRPr/>
            </a:pPr>
            <a:r>
              <a:rPr lang="en-US"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κα</a:t>
            </a:r>
            <a:r>
              <a:rPr lang="en-US" sz="2000" dirty="0" smtClean="0">
                <a:solidFill>
                  <a:srgbClr val="FFFF00"/>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rPr>
              <a:t>ἑστηκα</a:t>
            </a:r>
            <a:r>
              <a:rPr lang="en-US" sz="2000" dirty="0" smtClean="0">
                <a:solidFill>
                  <a:schemeClr val="bg1"/>
                </a:solidFill>
                <a:latin typeface="Palatino Linotype" pitchFamily="18" charset="0"/>
                <a:cs typeface="Times New Roman" pitchFamily="18" charset="0"/>
              </a:rPr>
              <a:t>-</a:t>
            </a:r>
            <a:r>
              <a:rPr lang="en-US" sz="2000" dirty="0" smtClean="0">
                <a:solidFill>
                  <a:schemeClr val="bg1"/>
                </a:solidFill>
                <a:latin typeface="Times New Roman" pitchFamily="18" charset="0"/>
                <a:cs typeface="Times New Roman" pitchFamily="18" charset="0"/>
              </a:rPr>
              <a:t> (perfect active stem) </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31183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The Perfect System </a:t>
            </a:r>
          </a:p>
          <a:p>
            <a:pPr>
              <a:defRPr/>
            </a:pPr>
            <a:r>
              <a:rPr lang="en-US" sz="2400" dirty="0" smtClean="0">
                <a:solidFill>
                  <a:schemeClr val="bg1"/>
                </a:solidFill>
                <a:latin typeface="Times New Roman" pitchFamily="18" charset="0"/>
                <a:cs typeface="Times New Roman" pitchFamily="18" charset="0"/>
              </a:rPr>
              <a:t>Greek tenses of the </a:t>
            </a:r>
            <a:r>
              <a:rPr lang="en-US" sz="2400" dirty="0" smtClean="0">
                <a:solidFill>
                  <a:srgbClr val="FFFF00"/>
                </a:solidFill>
                <a:latin typeface="Times New Roman" pitchFamily="18" charset="0"/>
                <a:cs typeface="Times New Roman" pitchFamily="18" charset="0"/>
              </a:rPr>
              <a:t>perfect system </a:t>
            </a:r>
            <a:r>
              <a:rPr lang="en-US" sz="2400" dirty="0" smtClean="0">
                <a:solidFill>
                  <a:schemeClr val="bg1"/>
                </a:solidFill>
                <a:latin typeface="Times New Roman" pitchFamily="18" charset="0"/>
                <a:cs typeface="Times New Roman" pitchFamily="18" charset="0"/>
              </a:rPr>
              <a:t>use distinctive markers: </a:t>
            </a:r>
          </a:p>
          <a:p>
            <a:pPr lvl="1">
              <a:defRPr/>
            </a:pPr>
            <a:r>
              <a:rPr lang="en-US" sz="2400" dirty="0" smtClean="0">
                <a:solidFill>
                  <a:schemeClr val="bg1"/>
                </a:solidFill>
                <a:latin typeface="Times New Roman" pitchFamily="18" charset="0"/>
                <a:cs typeface="Times New Roman" pitchFamily="18" charset="0"/>
              </a:rPr>
              <a:t>ALL verbs in the </a:t>
            </a:r>
            <a:r>
              <a:rPr lang="en-US" sz="2400" dirty="0" smtClean="0">
                <a:solidFill>
                  <a:srgbClr val="FFFF00"/>
                </a:solidFill>
                <a:latin typeface="Times New Roman" pitchFamily="18" charset="0"/>
                <a:cs typeface="Times New Roman" pitchFamily="18" charset="0"/>
              </a:rPr>
              <a:t>perfect system </a:t>
            </a:r>
            <a:r>
              <a:rPr lang="en-US" sz="2400" dirty="0" smtClean="0">
                <a:solidFill>
                  <a:schemeClr val="bg1"/>
                </a:solidFill>
                <a:latin typeface="Times New Roman" pitchFamily="18" charset="0"/>
                <a:cs typeface="Times New Roman" pitchFamily="18" charset="0"/>
              </a:rPr>
              <a:t>double the initial sound of the verb’s stem. This addition is called the “</a:t>
            </a:r>
            <a:r>
              <a:rPr lang="en-US" sz="2400" dirty="0" smtClean="0">
                <a:solidFill>
                  <a:srgbClr val="FFFF00"/>
                </a:solidFill>
                <a:latin typeface="Times New Roman" pitchFamily="18" charset="0"/>
                <a:cs typeface="Times New Roman" pitchFamily="18" charset="0"/>
              </a:rPr>
              <a:t>reduplication</a:t>
            </a:r>
            <a:r>
              <a:rPr lang="en-US" sz="2400" dirty="0" smtClean="0">
                <a:solidFill>
                  <a:schemeClr val="bg1"/>
                </a:solidFill>
                <a:latin typeface="Times New Roman" pitchFamily="18" charset="0"/>
                <a:cs typeface="Times New Roman" pitchFamily="18" charset="0"/>
              </a:rPr>
              <a:t>.”</a:t>
            </a:r>
            <a:endParaRPr lang="el-GR" sz="2400" dirty="0" smtClean="0">
              <a:solidFill>
                <a:schemeClr val="bg1"/>
              </a:solidFill>
              <a:latin typeface="Times New Roman" pitchFamily="18" charset="0"/>
              <a:cs typeface="Times New Roman" pitchFamily="18" charset="0"/>
            </a:endParaRPr>
          </a:p>
          <a:p>
            <a:pPr lvl="1">
              <a:defRPr/>
            </a:pPr>
            <a:r>
              <a:rPr lang="en-US" sz="2400" dirty="0" smtClean="0">
                <a:solidFill>
                  <a:schemeClr val="bg1"/>
                </a:solidFill>
                <a:latin typeface="Times New Roman" pitchFamily="18" charset="0"/>
                <a:cs typeface="Times New Roman" pitchFamily="18" charset="0"/>
              </a:rPr>
              <a:t>In the </a:t>
            </a:r>
            <a:r>
              <a:rPr lang="en-US" sz="2400" dirty="0" smtClean="0">
                <a:solidFill>
                  <a:srgbClr val="FFFF00"/>
                </a:solidFill>
                <a:latin typeface="Times New Roman" pitchFamily="18" charset="0"/>
                <a:cs typeface="Times New Roman" pitchFamily="18" charset="0"/>
              </a:rPr>
              <a:t>active</a:t>
            </a:r>
            <a:r>
              <a:rPr lang="en-US" sz="2400" dirty="0" smtClean="0">
                <a:solidFill>
                  <a:schemeClr val="bg1"/>
                </a:solidFill>
                <a:latin typeface="Times New Roman" pitchFamily="18" charset="0"/>
                <a:cs typeface="Times New Roman" pitchFamily="18" charset="0"/>
              </a:rPr>
              <a:t> voice, the </a:t>
            </a:r>
            <a:r>
              <a:rPr lang="en-US" sz="2400" dirty="0" smtClean="0">
                <a:solidFill>
                  <a:srgbClr val="FFFF00"/>
                </a:solidFill>
                <a:latin typeface="Times New Roman" pitchFamily="18" charset="0"/>
                <a:cs typeface="Times New Roman" pitchFamily="18" charset="0"/>
              </a:rPr>
              <a:t>perfect stem</a:t>
            </a:r>
            <a:r>
              <a:rPr lang="en-US" sz="2400" dirty="0" smtClean="0">
                <a:solidFill>
                  <a:schemeClr val="bg1"/>
                </a:solidFill>
                <a:latin typeface="Times New Roman" pitchFamily="18" charset="0"/>
                <a:cs typeface="Times New Roman" pitchFamily="18" charset="0"/>
              </a:rPr>
              <a:t> add the marker </a:t>
            </a:r>
            <a:r>
              <a:rPr lang="en-US" sz="2400" dirty="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κα</a:t>
            </a:r>
            <a:r>
              <a:rPr lang="en-US" sz="2400" dirty="0" smtClean="0">
                <a:solidFill>
                  <a:schemeClr val="bg1"/>
                </a:solidFill>
                <a:latin typeface="Times New Roman" pitchFamily="18" charset="0"/>
                <a:cs typeface="Times New Roman" pitchFamily="18" charset="0"/>
              </a:rPr>
              <a:t>. </a:t>
            </a:r>
          </a:p>
          <a:p>
            <a:pPr marL="857250" lvl="2" indent="0">
              <a:buNone/>
              <a:defRPr/>
            </a:pPr>
            <a:r>
              <a:rPr lang="en-US" sz="2000" dirty="0">
                <a:solidFill>
                  <a:schemeClr val="bg1"/>
                </a:solidFill>
                <a:latin typeface="Times New Roman" pitchFamily="18" charset="0"/>
                <a:cs typeface="Times New Roman" pitchFamily="18" charset="0"/>
              </a:rPr>
              <a:t>When adding –</a:t>
            </a:r>
            <a:r>
              <a:rPr lang="el-GR" sz="2000" dirty="0">
                <a:solidFill>
                  <a:srgbClr val="FFFF00"/>
                </a:solidFill>
                <a:latin typeface="Palatino Linotype" pitchFamily="18" charset="0"/>
                <a:cs typeface="Times New Roman" pitchFamily="18" charset="0"/>
              </a:rPr>
              <a:t>κα</a:t>
            </a:r>
            <a:r>
              <a:rPr lang="en-US" sz="2000" dirty="0">
                <a:solidFill>
                  <a:srgbClr val="FFFF00"/>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to the verb stem is too difficult to pronounce, </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the </a:t>
            </a:r>
            <a:r>
              <a:rPr lang="en-US"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κ</a:t>
            </a:r>
            <a:r>
              <a:rPr lang="en-US" sz="2000" dirty="0">
                <a:solidFill>
                  <a:srgbClr val="FFFF00"/>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merges or drops </a:t>
            </a:r>
            <a:r>
              <a:rPr lang="en-US" sz="2000" dirty="0" smtClean="0">
                <a:solidFill>
                  <a:schemeClr val="bg1"/>
                </a:solidFill>
                <a:latin typeface="Times New Roman" pitchFamily="18" charset="0"/>
                <a:cs typeface="Times New Roman" pitchFamily="18" charset="0"/>
              </a:rPr>
              <a:t>out. </a:t>
            </a:r>
          </a:p>
          <a:p>
            <a:pPr lvl="1">
              <a:defRPr/>
            </a:pPr>
            <a:r>
              <a:rPr lang="el-GR" sz="2000" dirty="0">
                <a:solidFill>
                  <a:srgbClr val="FFFF00"/>
                </a:solidFill>
                <a:latin typeface="Palatino Linotype" pitchFamily="18" charset="0"/>
                <a:cs typeface="Times New Roman" pitchFamily="18" charset="0"/>
              </a:rPr>
              <a:t>λυ</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sym typeface="Wingdings" pitchFamily="2" charset="2"/>
              </a:rPr>
              <a:t> </a:t>
            </a:r>
            <a:r>
              <a:rPr lang="el-GR" sz="2000" dirty="0">
                <a:solidFill>
                  <a:srgbClr val="FFFF00"/>
                </a:solidFill>
                <a:latin typeface="Palatino Linotype" pitchFamily="18" charset="0"/>
                <a:cs typeface="Times New Roman" pitchFamily="18" charset="0"/>
              </a:rPr>
              <a:t>λελυ</a:t>
            </a:r>
            <a:r>
              <a:rPr lang="en-US" sz="2000" dirty="0">
                <a:solidFill>
                  <a:schemeClr val="bg1"/>
                </a:solidFill>
                <a:latin typeface="Palatino Linotype" pitchFamily="18" charset="0"/>
                <a:cs typeface="Times New Roman" pitchFamily="18" charset="0"/>
              </a:rPr>
              <a:t>-</a:t>
            </a:r>
            <a:r>
              <a:rPr lang="en-US" sz="2000" dirty="0">
                <a:solidFill>
                  <a:schemeClr val="bg1"/>
                </a:solidFill>
                <a:latin typeface="Times New Roman" pitchFamily="18" charset="0"/>
                <a:cs typeface="Times New Roman" pitchFamily="18" charset="0"/>
              </a:rPr>
              <a:t> (perfect stem</a:t>
            </a:r>
            <a:r>
              <a:rPr lang="en-US" sz="2000" dirty="0" smtClean="0">
                <a:solidFill>
                  <a:schemeClr val="bg1"/>
                </a:solidFill>
                <a:latin typeface="Times New Roman" pitchFamily="18" charset="0"/>
                <a:cs typeface="Times New Roman" pitchFamily="18" charset="0"/>
              </a:rPr>
              <a:t>) </a:t>
            </a:r>
          </a:p>
          <a:p>
            <a:pPr lvl="2">
              <a:defRPr/>
            </a:pP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κ</a:t>
            </a:r>
            <a:r>
              <a:rPr lang="el-GR" sz="2000" dirty="0">
                <a:solidFill>
                  <a:srgbClr val="FFFF00"/>
                </a:solidFill>
                <a:latin typeface="Palatino Linotype" pitchFamily="18" charset="0"/>
                <a:cs typeface="Times New Roman" pitchFamily="18" charset="0"/>
              </a:rPr>
              <a:t>α</a:t>
            </a:r>
            <a:r>
              <a:rPr lang="en-US" sz="2000" dirty="0" smtClean="0">
                <a:solidFill>
                  <a:srgbClr val="FFFF00"/>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rPr>
              <a:t>λελυκα</a:t>
            </a:r>
            <a:r>
              <a:rPr lang="en-US" sz="2000" dirty="0" smtClean="0">
                <a:solidFill>
                  <a:schemeClr val="bg1"/>
                </a:solidFill>
                <a:latin typeface="Palatino Linotype" pitchFamily="18" charset="0"/>
                <a:cs typeface="Times New Roman" pitchFamily="18" charset="0"/>
              </a:rPr>
              <a:t>-</a:t>
            </a: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perfect </a:t>
            </a:r>
            <a:r>
              <a:rPr lang="en-US" sz="2000" dirty="0" smtClean="0">
                <a:solidFill>
                  <a:schemeClr val="bg1"/>
                </a:solidFill>
                <a:latin typeface="Times New Roman" pitchFamily="18" charset="0"/>
                <a:cs typeface="Times New Roman" pitchFamily="18" charset="0"/>
              </a:rPr>
              <a:t>active stem</a:t>
            </a:r>
            <a:r>
              <a:rPr lang="en-US" sz="2000" dirty="0">
                <a:solidFill>
                  <a:schemeClr val="bg1"/>
                </a:solidFill>
                <a:latin typeface="Times New Roman" pitchFamily="18" charset="0"/>
                <a:cs typeface="Times New Roman" pitchFamily="18" charset="0"/>
              </a:rPr>
              <a:t>) </a:t>
            </a:r>
          </a:p>
          <a:p>
            <a:pPr lvl="1">
              <a:defRPr/>
            </a:pPr>
            <a:r>
              <a:rPr lang="el-GR" sz="2000" dirty="0">
                <a:solidFill>
                  <a:srgbClr val="FFFF00"/>
                </a:solidFill>
                <a:latin typeface="Palatino Linotype" pitchFamily="18" charset="0"/>
                <a:cs typeface="Times New Roman" pitchFamily="18" charset="0"/>
              </a:rPr>
              <a:t>δεικ</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sym typeface="Wingdings" pitchFamily="2" charset="2"/>
              </a:rPr>
              <a:t> </a:t>
            </a:r>
            <a:r>
              <a:rPr lang="el-GR" sz="2000" dirty="0">
                <a:solidFill>
                  <a:srgbClr val="FFFF00"/>
                </a:solidFill>
                <a:latin typeface="Palatino Linotype" pitchFamily="18" charset="0"/>
                <a:cs typeface="Times New Roman" pitchFamily="18" charset="0"/>
              </a:rPr>
              <a:t>δεδεικ</a:t>
            </a:r>
            <a:r>
              <a:rPr lang="en-US" sz="2000" dirty="0">
                <a:solidFill>
                  <a:schemeClr val="bg1"/>
                </a:solidFill>
                <a:latin typeface="Palatino Linotype" pitchFamily="18" charset="0"/>
                <a:cs typeface="Times New Roman" pitchFamily="18" charset="0"/>
              </a:rPr>
              <a:t>-</a:t>
            </a:r>
            <a:r>
              <a:rPr lang="en-US" sz="2000" dirty="0">
                <a:solidFill>
                  <a:schemeClr val="bg1"/>
                </a:solidFill>
                <a:latin typeface="Times New Roman" pitchFamily="18" charset="0"/>
                <a:cs typeface="Times New Roman" pitchFamily="18" charset="0"/>
              </a:rPr>
              <a:t> (perfect stem) </a:t>
            </a:r>
            <a:endParaRPr lang="en-US" sz="2000" dirty="0" smtClean="0">
              <a:solidFill>
                <a:schemeClr val="bg1"/>
              </a:solidFill>
              <a:latin typeface="Times New Roman" pitchFamily="18" charset="0"/>
              <a:cs typeface="Times New Roman" pitchFamily="18" charset="0"/>
            </a:endParaRPr>
          </a:p>
          <a:p>
            <a:pPr lvl="2">
              <a:defRPr/>
            </a:pP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κ</a:t>
            </a:r>
            <a:r>
              <a:rPr lang="el-GR" sz="2000" dirty="0">
                <a:solidFill>
                  <a:srgbClr val="FFFF00"/>
                </a:solidFill>
                <a:latin typeface="Palatino Linotype" pitchFamily="18" charset="0"/>
                <a:cs typeface="Times New Roman" pitchFamily="18" charset="0"/>
              </a:rPr>
              <a:t>α</a:t>
            </a:r>
            <a:r>
              <a:rPr lang="en-US" sz="2000" dirty="0" smtClean="0">
                <a:solidFill>
                  <a:srgbClr val="FFFF00"/>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rPr>
              <a:t>δεδειχα</a:t>
            </a:r>
            <a:r>
              <a:rPr lang="en-US" sz="2000" dirty="0">
                <a:solidFill>
                  <a:schemeClr val="bg1"/>
                </a:solidFill>
                <a:latin typeface="Palatino Linotype" pitchFamily="18" charset="0"/>
                <a:cs typeface="Times New Roman" pitchFamily="18" charset="0"/>
              </a:rPr>
              <a:t>-</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perfect active stem) </a:t>
            </a:r>
          </a:p>
        </p:txBody>
      </p:sp>
    </p:spTree>
    <p:extLst>
      <p:ext uri="{BB962C8B-B14F-4D97-AF65-F5344CB8AC3E}">
        <p14:creationId xmlns:p14="http://schemas.microsoft.com/office/powerpoint/2010/main" val="1931330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The Perfect System </a:t>
            </a:r>
          </a:p>
          <a:p>
            <a:pPr>
              <a:defRPr/>
            </a:pPr>
            <a:r>
              <a:rPr lang="en-US" sz="2400" dirty="0" smtClean="0">
                <a:solidFill>
                  <a:schemeClr val="bg1"/>
                </a:solidFill>
                <a:latin typeface="Times New Roman" pitchFamily="18" charset="0"/>
                <a:cs typeface="Times New Roman" pitchFamily="18" charset="0"/>
              </a:rPr>
              <a:t>Greek tenses of the </a:t>
            </a:r>
            <a:r>
              <a:rPr lang="en-US" sz="2400" dirty="0" smtClean="0">
                <a:solidFill>
                  <a:srgbClr val="FFFF00"/>
                </a:solidFill>
                <a:latin typeface="Times New Roman" pitchFamily="18" charset="0"/>
                <a:cs typeface="Times New Roman" pitchFamily="18" charset="0"/>
              </a:rPr>
              <a:t>perfect system </a:t>
            </a:r>
            <a:r>
              <a:rPr lang="en-US" sz="2400" dirty="0" smtClean="0">
                <a:solidFill>
                  <a:schemeClr val="bg1"/>
                </a:solidFill>
                <a:latin typeface="Times New Roman" pitchFamily="18" charset="0"/>
                <a:cs typeface="Times New Roman" pitchFamily="18" charset="0"/>
              </a:rPr>
              <a:t>use distinctive markers: </a:t>
            </a:r>
          </a:p>
          <a:p>
            <a:pPr lvl="1">
              <a:defRPr/>
            </a:pPr>
            <a:r>
              <a:rPr lang="en-US" sz="2400" dirty="0" smtClean="0">
                <a:solidFill>
                  <a:schemeClr val="bg1"/>
                </a:solidFill>
                <a:latin typeface="Times New Roman" pitchFamily="18" charset="0"/>
                <a:cs typeface="Times New Roman" pitchFamily="18" charset="0"/>
              </a:rPr>
              <a:t>ALL verbs in the </a:t>
            </a:r>
            <a:r>
              <a:rPr lang="en-US" sz="2400" dirty="0" smtClean="0">
                <a:solidFill>
                  <a:srgbClr val="FFFF00"/>
                </a:solidFill>
                <a:latin typeface="Times New Roman" pitchFamily="18" charset="0"/>
                <a:cs typeface="Times New Roman" pitchFamily="18" charset="0"/>
              </a:rPr>
              <a:t>perfect system </a:t>
            </a:r>
            <a:r>
              <a:rPr lang="en-US" sz="2400" dirty="0" smtClean="0">
                <a:solidFill>
                  <a:schemeClr val="bg1"/>
                </a:solidFill>
                <a:latin typeface="Times New Roman" pitchFamily="18" charset="0"/>
                <a:cs typeface="Times New Roman" pitchFamily="18" charset="0"/>
              </a:rPr>
              <a:t>double the initial sound of the verb’s stem. This addition is called the “</a:t>
            </a:r>
            <a:r>
              <a:rPr lang="en-US" sz="2400" dirty="0" smtClean="0">
                <a:solidFill>
                  <a:srgbClr val="FFFF00"/>
                </a:solidFill>
                <a:latin typeface="Times New Roman" pitchFamily="18" charset="0"/>
                <a:cs typeface="Times New Roman" pitchFamily="18" charset="0"/>
              </a:rPr>
              <a:t>reduplication</a:t>
            </a:r>
            <a:r>
              <a:rPr lang="en-US" sz="2400" dirty="0" smtClean="0">
                <a:solidFill>
                  <a:schemeClr val="bg1"/>
                </a:solidFill>
                <a:latin typeface="Times New Roman" pitchFamily="18" charset="0"/>
                <a:cs typeface="Times New Roman" pitchFamily="18" charset="0"/>
              </a:rPr>
              <a:t>.”</a:t>
            </a:r>
            <a:endParaRPr lang="el-GR" sz="2400" dirty="0" smtClean="0">
              <a:solidFill>
                <a:schemeClr val="bg1"/>
              </a:solidFill>
              <a:latin typeface="Times New Roman" pitchFamily="18" charset="0"/>
              <a:cs typeface="Times New Roman" pitchFamily="18" charset="0"/>
            </a:endParaRPr>
          </a:p>
          <a:p>
            <a:pPr lvl="1">
              <a:defRPr/>
            </a:pPr>
            <a:r>
              <a:rPr lang="en-US" sz="2400" dirty="0" smtClean="0">
                <a:solidFill>
                  <a:schemeClr val="bg1"/>
                </a:solidFill>
                <a:latin typeface="Times New Roman" pitchFamily="18" charset="0"/>
                <a:cs typeface="Times New Roman" pitchFamily="18" charset="0"/>
              </a:rPr>
              <a:t>In the </a:t>
            </a:r>
            <a:r>
              <a:rPr lang="en-US" sz="2400" dirty="0" smtClean="0">
                <a:solidFill>
                  <a:srgbClr val="FFFF00"/>
                </a:solidFill>
                <a:latin typeface="Times New Roman" pitchFamily="18" charset="0"/>
                <a:cs typeface="Times New Roman" pitchFamily="18" charset="0"/>
              </a:rPr>
              <a:t>active</a:t>
            </a:r>
            <a:r>
              <a:rPr lang="en-US" sz="2400" dirty="0" smtClean="0">
                <a:solidFill>
                  <a:schemeClr val="bg1"/>
                </a:solidFill>
                <a:latin typeface="Times New Roman" pitchFamily="18" charset="0"/>
                <a:cs typeface="Times New Roman" pitchFamily="18" charset="0"/>
              </a:rPr>
              <a:t> voice, the </a:t>
            </a:r>
            <a:r>
              <a:rPr lang="en-US" sz="2400" dirty="0" smtClean="0">
                <a:solidFill>
                  <a:srgbClr val="FFFF00"/>
                </a:solidFill>
                <a:latin typeface="Times New Roman" pitchFamily="18" charset="0"/>
                <a:cs typeface="Times New Roman" pitchFamily="18" charset="0"/>
              </a:rPr>
              <a:t>perfect stem</a:t>
            </a:r>
            <a:r>
              <a:rPr lang="en-US" sz="2400" dirty="0" smtClean="0">
                <a:solidFill>
                  <a:schemeClr val="bg1"/>
                </a:solidFill>
                <a:latin typeface="Times New Roman" pitchFamily="18" charset="0"/>
                <a:cs typeface="Times New Roman" pitchFamily="18" charset="0"/>
              </a:rPr>
              <a:t> add the marker </a:t>
            </a:r>
            <a:r>
              <a:rPr lang="en-US" sz="2400" dirty="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κα</a:t>
            </a:r>
            <a:r>
              <a:rPr lang="en-US" sz="2400" dirty="0" smtClean="0">
                <a:solidFill>
                  <a:schemeClr val="bg1"/>
                </a:solidFill>
                <a:latin typeface="Times New Roman" pitchFamily="18" charset="0"/>
                <a:cs typeface="Times New Roman" pitchFamily="18" charset="0"/>
              </a:rPr>
              <a:t>. </a:t>
            </a:r>
          </a:p>
          <a:p>
            <a:pPr marL="857250" lvl="2" indent="0">
              <a:buNone/>
              <a:defRPr/>
            </a:pPr>
            <a:r>
              <a:rPr lang="en-US" sz="2000" dirty="0">
                <a:solidFill>
                  <a:schemeClr val="bg1"/>
                </a:solidFill>
                <a:latin typeface="Times New Roman" pitchFamily="18" charset="0"/>
                <a:cs typeface="Times New Roman" pitchFamily="18" charset="0"/>
              </a:rPr>
              <a:t>When adding –</a:t>
            </a:r>
            <a:r>
              <a:rPr lang="el-GR" sz="2000" dirty="0">
                <a:solidFill>
                  <a:srgbClr val="FFFF00"/>
                </a:solidFill>
                <a:latin typeface="Palatino Linotype" pitchFamily="18" charset="0"/>
                <a:cs typeface="Times New Roman" pitchFamily="18" charset="0"/>
              </a:rPr>
              <a:t>κα</a:t>
            </a:r>
            <a:r>
              <a:rPr lang="en-US" sz="2000" dirty="0">
                <a:solidFill>
                  <a:srgbClr val="FFFF00"/>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to the verb stem is too difficult to pronounce, </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the </a:t>
            </a:r>
            <a:r>
              <a:rPr lang="en-US"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κ</a:t>
            </a:r>
            <a:r>
              <a:rPr lang="en-US" sz="2000" dirty="0">
                <a:solidFill>
                  <a:srgbClr val="FFFF00"/>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merges or drops </a:t>
            </a:r>
            <a:r>
              <a:rPr lang="en-US" sz="2000" dirty="0" smtClean="0">
                <a:solidFill>
                  <a:schemeClr val="bg1"/>
                </a:solidFill>
                <a:latin typeface="Times New Roman" pitchFamily="18" charset="0"/>
                <a:cs typeface="Times New Roman" pitchFamily="18" charset="0"/>
              </a:rPr>
              <a:t>out. </a:t>
            </a:r>
          </a:p>
          <a:p>
            <a:pPr lvl="1">
              <a:defRPr/>
            </a:pPr>
            <a:r>
              <a:rPr lang="el-GR" sz="2000" dirty="0">
                <a:solidFill>
                  <a:srgbClr val="FFFF00"/>
                </a:solidFill>
                <a:latin typeface="Palatino Linotype" pitchFamily="18" charset="0"/>
                <a:cs typeface="Times New Roman" pitchFamily="18" charset="0"/>
              </a:rPr>
              <a:t>γραφ</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sym typeface="Wingdings" pitchFamily="2" charset="2"/>
              </a:rPr>
              <a:t> </a:t>
            </a:r>
            <a:r>
              <a:rPr lang="el-GR" sz="2000" dirty="0">
                <a:solidFill>
                  <a:srgbClr val="FFFF00"/>
                </a:solidFill>
                <a:latin typeface="Palatino Linotype" pitchFamily="18" charset="0"/>
                <a:cs typeface="Times New Roman" pitchFamily="18" charset="0"/>
              </a:rPr>
              <a:t>γεγραφ</a:t>
            </a:r>
            <a:r>
              <a:rPr lang="en-US" sz="2000" dirty="0">
                <a:solidFill>
                  <a:schemeClr val="bg1"/>
                </a:solidFill>
                <a:latin typeface="Palatino Linotype" pitchFamily="18" charset="0"/>
                <a:cs typeface="Times New Roman" pitchFamily="18" charset="0"/>
              </a:rPr>
              <a:t>-</a:t>
            </a:r>
            <a:r>
              <a:rPr lang="en-US" sz="2000" dirty="0">
                <a:solidFill>
                  <a:schemeClr val="bg1"/>
                </a:solidFill>
                <a:latin typeface="Times New Roman" pitchFamily="18" charset="0"/>
                <a:cs typeface="Times New Roman" pitchFamily="18" charset="0"/>
              </a:rPr>
              <a:t> (perfect stem) </a:t>
            </a:r>
            <a:endParaRPr lang="el-GR" sz="2000" dirty="0">
              <a:solidFill>
                <a:schemeClr val="bg1"/>
              </a:solidFill>
              <a:latin typeface="Times New Roman" pitchFamily="18" charset="0"/>
              <a:cs typeface="Times New Roman" pitchFamily="18" charset="0"/>
            </a:endParaRPr>
          </a:p>
          <a:p>
            <a:pPr lvl="2">
              <a:defRPr/>
            </a:pP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κ</a:t>
            </a:r>
            <a:r>
              <a:rPr lang="el-GR" sz="2000" dirty="0">
                <a:solidFill>
                  <a:srgbClr val="FFFF00"/>
                </a:solidFill>
                <a:latin typeface="Palatino Linotype" pitchFamily="18" charset="0"/>
                <a:cs typeface="Times New Roman" pitchFamily="18" charset="0"/>
              </a:rPr>
              <a:t>α</a:t>
            </a:r>
            <a:r>
              <a:rPr lang="en-US" sz="2000" dirty="0" smtClean="0">
                <a:solidFill>
                  <a:srgbClr val="FFFF00"/>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rPr>
              <a:t>γεγραφα</a:t>
            </a:r>
            <a:r>
              <a:rPr lang="en-US" sz="2000" dirty="0" smtClean="0">
                <a:solidFill>
                  <a:schemeClr val="bg1"/>
                </a:solidFill>
                <a:latin typeface="Palatino Linotype" pitchFamily="18" charset="0"/>
                <a:cs typeface="Times New Roman" pitchFamily="18" charset="0"/>
              </a:rPr>
              <a:t>-</a:t>
            </a: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perfect </a:t>
            </a:r>
            <a:r>
              <a:rPr lang="en-US" sz="2000" dirty="0" smtClean="0">
                <a:solidFill>
                  <a:schemeClr val="bg1"/>
                </a:solidFill>
                <a:latin typeface="Times New Roman" pitchFamily="18" charset="0"/>
                <a:cs typeface="Times New Roman" pitchFamily="18" charset="0"/>
              </a:rPr>
              <a:t>active stem</a:t>
            </a:r>
            <a:r>
              <a:rPr lang="en-US" sz="2000" dirty="0">
                <a:solidFill>
                  <a:schemeClr val="bg1"/>
                </a:solidFill>
                <a:latin typeface="Times New Roman" pitchFamily="18" charset="0"/>
                <a:cs typeface="Times New Roman" pitchFamily="18" charset="0"/>
              </a:rPr>
              <a:t>) </a:t>
            </a:r>
          </a:p>
          <a:p>
            <a:pPr lvl="1">
              <a:defRPr/>
            </a:pPr>
            <a:r>
              <a:rPr lang="el-GR" sz="2000" dirty="0">
                <a:solidFill>
                  <a:srgbClr val="FFFF00"/>
                </a:solidFill>
                <a:latin typeface="Palatino Linotype" pitchFamily="18" charset="0"/>
                <a:cs typeface="Times New Roman" pitchFamily="18" charset="0"/>
              </a:rPr>
              <a:t>ἀρχ</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sym typeface="Wingdings" pitchFamily="2" charset="2"/>
              </a:rPr>
              <a:t> </a:t>
            </a:r>
            <a:r>
              <a:rPr lang="el-GR" sz="2000" dirty="0">
                <a:solidFill>
                  <a:srgbClr val="FFFF00"/>
                </a:solidFill>
                <a:latin typeface="Palatino Linotype" pitchFamily="18" charset="0"/>
                <a:cs typeface="Times New Roman" pitchFamily="18" charset="0"/>
              </a:rPr>
              <a:t>ἠρχ</a:t>
            </a:r>
            <a:r>
              <a:rPr lang="en-US" sz="2000" dirty="0">
                <a:solidFill>
                  <a:schemeClr val="bg1"/>
                </a:solidFill>
                <a:latin typeface="Palatino Linotype" pitchFamily="18" charset="0"/>
                <a:cs typeface="Times New Roman" pitchFamily="18" charset="0"/>
              </a:rPr>
              <a:t>-</a:t>
            </a:r>
            <a:r>
              <a:rPr lang="en-US" sz="2000" dirty="0">
                <a:solidFill>
                  <a:schemeClr val="bg1"/>
                </a:solidFill>
                <a:latin typeface="Times New Roman" pitchFamily="18" charset="0"/>
                <a:cs typeface="Times New Roman" pitchFamily="18" charset="0"/>
              </a:rPr>
              <a:t> (perfect stem</a:t>
            </a:r>
            <a:r>
              <a:rPr lang="en-US" sz="2000" dirty="0" smtClean="0">
                <a:solidFill>
                  <a:schemeClr val="bg1"/>
                </a:solidFill>
                <a:latin typeface="Times New Roman" pitchFamily="18" charset="0"/>
                <a:cs typeface="Times New Roman" pitchFamily="18" charset="0"/>
              </a:rPr>
              <a:t>)</a:t>
            </a:r>
            <a:endParaRPr lang="el-GR" sz="2000" dirty="0" smtClean="0">
              <a:solidFill>
                <a:schemeClr val="bg1"/>
              </a:solidFill>
              <a:latin typeface="Times New Roman" pitchFamily="18" charset="0"/>
              <a:cs typeface="Times New Roman" pitchFamily="18" charset="0"/>
            </a:endParaRPr>
          </a:p>
          <a:p>
            <a:pPr lvl="2">
              <a:defRPr/>
            </a:pPr>
            <a:r>
              <a:rPr lang="en-US" sz="2000" dirty="0" smtClean="0">
                <a:solidFill>
                  <a:schemeClr val="bg1"/>
                </a:solidFill>
                <a:latin typeface="Times New Roman"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κα</a:t>
            </a:r>
            <a:r>
              <a:rPr lang="en-US" sz="2000" dirty="0" smtClean="0">
                <a:solidFill>
                  <a:srgbClr val="FFFF00"/>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sym typeface="Wingdings" pitchFamily="2" charset="2"/>
              </a:rPr>
              <a:t> </a:t>
            </a:r>
            <a:r>
              <a:rPr lang="el-GR" sz="2000" dirty="0" smtClean="0">
                <a:solidFill>
                  <a:srgbClr val="FFFF00"/>
                </a:solidFill>
                <a:latin typeface="Palatino Linotype" pitchFamily="18" charset="0"/>
                <a:cs typeface="Times New Roman" pitchFamily="18" charset="0"/>
              </a:rPr>
              <a:t>ἠρχα</a:t>
            </a:r>
            <a:r>
              <a:rPr lang="en-US" sz="2000" dirty="0" smtClean="0">
                <a:solidFill>
                  <a:schemeClr val="bg1"/>
                </a:solidFill>
                <a:latin typeface="Palatino Linotype" pitchFamily="18" charset="0"/>
                <a:cs typeface="Times New Roman" pitchFamily="18" charset="0"/>
              </a:rPr>
              <a:t>-</a:t>
            </a:r>
            <a:r>
              <a:rPr lang="en-US" sz="2000" dirty="0" smtClean="0">
                <a:solidFill>
                  <a:schemeClr val="bg1"/>
                </a:solidFill>
                <a:latin typeface="Times New Roman" pitchFamily="18" charset="0"/>
                <a:cs typeface="Times New Roman" pitchFamily="18" charset="0"/>
              </a:rPr>
              <a:t> (perfect active stem) </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851612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153400" cy="4876800"/>
          </a:xfrm>
        </p:spPr>
        <p:txBody>
          <a:bodyPr rtlCol="0">
            <a:normAutofit lnSpcReduction="10000"/>
          </a:bodyPr>
          <a:lstStyle/>
          <a:p>
            <a:pPr>
              <a:defRPr/>
            </a:pPr>
            <a:r>
              <a:rPr lang="en-US" sz="2400" dirty="0" smtClean="0">
                <a:solidFill>
                  <a:schemeClr val="bg1"/>
                </a:solidFill>
                <a:latin typeface="Times New Roman" pitchFamily="18" charset="0"/>
                <a:cs typeface="Times New Roman" pitchFamily="18" charset="0"/>
              </a:rPr>
              <a:t>Although advanced vocabulary lists and lexica give six principal parts for Greek verbs, you are responsible for only the first three. For most reading purposes at the beginning and intermediate levels, these three are sufficient. </a:t>
            </a:r>
          </a:p>
          <a:p>
            <a:pPr>
              <a:defRPr/>
            </a:pPr>
            <a:r>
              <a:rPr lang="en-US" sz="2400" dirty="0" smtClean="0">
                <a:solidFill>
                  <a:schemeClr val="bg1"/>
                </a:solidFill>
                <a:latin typeface="Times New Roman" pitchFamily="18" charset="0"/>
                <a:cs typeface="Times New Roman" pitchFamily="18" charset="0"/>
              </a:rPr>
              <a:t>The </a:t>
            </a:r>
            <a:r>
              <a:rPr lang="en-US" sz="2400" dirty="0" smtClean="0">
                <a:solidFill>
                  <a:srgbClr val="FFFF00"/>
                </a:solidFill>
                <a:latin typeface="Times New Roman" pitchFamily="18" charset="0"/>
                <a:cs typeface="Times New Roman" pitchFamily="18" charset="0"/>
              </a:rPr>
              <a:t>fourth principal part </a:t>
            </a:r>
            <a:r>
              <a:rPr lang="en-US" sz="2400" dirty="0" smtClean="0">
                <a:solidFill>
                  <a:schemeClr val="bg1"/>
                </a:solidFill>
                <a:latin typeface="Times New Roman" pitchFamily="18" charset="0"/>
                <a:cs typeface="Times New Roman" pitchFamily="18" charset="0"/>
              </a:rPr>
              <a:t>in an advanced vocabulary list of six principal parts of Greek verbs will be the </a:t>
            </a:r>
            <a:r>
              <a:rPr lang="en-US" sz="2400" dirty="0" smtClean="0">
                <a:solidFill>
                  <a:srgbClr val="FFFF00"/>
                </a:solidFill>
                <a:latin typeface="Times New Roman" pitchFamily="18" charset="0"/>
                <a:cs typeface="Times New Roman" pitchFamily="18" charset="0"/>
              </a:rPr>
              <a:t>perfect active </a:t>
            </a:r>
            <a:r>
              <a:rPr lang="en-US" sz="2400" dirty="0" smtClean="0">
                <a:solidFill>
                  <a:schemeClr val="bg1"/>
                </a:solidFill>
                <a:latin typeface="Times New Roman" pitchFamily="18" charset="0"/>
                <a:cs typeface="Times New Roman" pitchFamily="18" charset="0"/>
              </a:rPr>
              <a:t>stem. </a:t>
            </a:r>
            <a:endParaRPr lang="el-GR" sz="24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This principal part is given because this stem is not always completely predictable, with minor, but complex, variations. Be aware, too, that many verbs never occur (or are extremely rare) in perfect tenses, and so do not even have a fourth principal part. </a:t>
            </a:r>
          </a:p>
          <a:p>
            <a:pPr>
              <a:defRPr/>
            </a:pPr>
            <a:r>
              <a:rPr lang="en-US" sz="2400" dirty="0" smtClean="0">
                <a:solidFill>
                  <a:schemeClr val="bg1"/>
                </a:solidFill>
                <a:latin typeface="Times New Roman" pitchFamily="18" charset="0"/>
                <a:cs typeface="Times New Roman" pitchFamily="18" charset="0"/>
              </a:rPr>
              <a:t>If you understand the principles of building perfect stems, you should be able to recognize them when they appear.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94614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Perfect Tense is a primary tense and so uses a variation of </a:t>
            </a:r>
            <a:r>
              <a:rPr lang="en-US" sz="2400" dirty="0" smtClean="0">
                <a:solidFill>
                  <a:srgbClr val="FFFF00"/>
                </a:solidFill>
                <a:latin typeface="Times New Roman" pitchFamily="18" charset="0"/>
                <a:cs typeface="Times New Roman" pitchFamily="18" charset="0"/>
              </a:rPr>
              <a:t>primary endings</a:t>
            </a:r>
            <a:r>
              <a:rPr lang="en-US" sz="2400" dirty="0" smtClean="0">
                <a:solidFill>
                  <a:schemeClr val="bg1"/>
                </a:solidFill>
                <a:latin typeface="Times New Roman" pitchFamily="18" charset="0"/>
                <a:cs typeface="Times New Roman" pitchFamily="18" charset="0"/>
              </a:rPr>
              <a:t>: </a:t>
            </a:r>
            <a:endParaRPr lang="el-GR" sz="2400" dirty="0" smtClean="0">
              <a:solidFill>
                <a:schemeClr val="bg1"/>
              </a:solidFill>
              <a:latin typeface="Times New Roman" pitchFamily="18" charset="0"/>
              <a:cs typeface="Times New Roman" pitchFamily="18" charset="0"/>
            </a:endParaRPr>
          </a:p>
          <a:p>
            <a:pPr>
              <a:buNone/>
              <a:defRPr/>
            </a:pPr>
            <a:endParaRPr lang="en-US" sz="24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I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μεν</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we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ς</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you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τε</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y’all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ε</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(s)he, it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σι</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they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marL="0" indent="0" algn="ctr">
              <a:buNone/>
              <a:defRPr/>
            </a:pPr>
            <a:endParaRPr lang="el-GR" sz="2400" dirty="0" smtClean="0">
              <a:solidFill>
                <a:schemeClr val="bg1"/>
              </a:solidFill>
              <a:latin typeface="Times New Roman" pitchFamily="18" charset="0"/>
              <a:cs typeface="Times New Roman" pitchFamily="18" charset="0"/>
            </a:endParaRPr>
          </a:p>
          <a:p>
            <a:pPr marL="0" indent="0" algn="ctr">
              <a:spcBef>
                <a:spcPts val="0"/>
              </a:spcBef>
              <a:buNone/>
              <a:defRPr/>
            </a:pPr>
            <a:r>
              <a:rPr lang="en-US" sz="2400" dirty="0" smtClean="0">
                <a:solidFill>
                  <a:schemeClr val="bg1"/>
                </a:solidFill>
                <a:latin typeface="Times New Roman" pitchFamily="18" charset="0"/>
                <a:cs typeface="Times New Roman" pitchFamily="18" charset="0"/>
              </a:rPr>
              <a:t>These endings most closely resemble </a:t>
            </a:r>
            <a:r>
              <a:rPr lang="en-US" sz="2400" dirty="0">
                <a:solidFill>
                  <a:schemeClr val="bg1"/>
                </a:solidFill>
                <a:latin typeface="Times New Roman" pitchFamily="18" charset="0"/>
                <a:cs typeface="Times New Roman" pitchFamily="18" charset="0"/>
              </a:rPr>
              <a:t>the </a:t>
            </a:r>
            <a:endParaRPr lang="en-US" sz="2400" dirty="0" smtClean="0">
              <a:solidFill>
                <a:schemeClr val="bg1"/>
              </a:solidFill>
              <a:latin typeface="Times New Roman" pitchFamily="18" charset="0"/>
              <a:cs typeface="Times New Roman" pitchFamily="18" charset="0"/>
            </a:endParaRPr>
          </a:p>
          <a:p>
            <a:pPr marL="0" indent="0" algn="ctr">
              <a:spcBef>
                <a:spcPts val="0"/>
              </a:spcBef>
              <a:buNone/>
              <a:defRPr/>
            </a:pPr>
            <a:r>
              <a:rPr lang="el-GR"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μι</a:t>
            </a:r>
            <a:r>
              <a:rPr lang="el-GR" sz="20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conjugation active part of the Primary Personal Endings </a:t>
            </a:r>
          </a:p>
          <a:p>
            <a:pPr marL="0" indent="0" algn="ctr">
              <a:spcBef>
                <a:spcPts val="0"/>
              </a:spcBef>
              <a:buNone/>
              <a:defRPr/>
            </a:pPr>
            <a:r>
              <a:rPr lang="en-US" sz="2400" dirty="0" smtClean="0">
                <a:solidFill>
                  <a:schemeClr val="bg1"/>
                </a:solidFill>
                <a:latin typeface="Times New Roman" pitchFamily="18" charset="0"/>
                <a:cs typeface="Times New Roman" pitchFamily="18" charset="0"/>
              </a:rPr>
              <a:t>on the Master List of Greek Endings.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530903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smtClean="0">
                <a:solidFill>
                  <a:srgbClr val="FFFF00"/>
                </a:solidFill>
                <a:latin typeface="Palatino Linotype" pitchFamily="18" charset="0"/>
                <a:cs typeface="Times New Roman" pitchFamily="18" charset="0"/>
              </a:rPr>
              <a:t>λέ</a:t>
            </a:r>
            <a:r>
              <a:rPr lang="el-GR" dirty="0" smtClean="0">
                <a:solidFill>
                  <a:schemeClr val="bg1"/>
                </a:solidFill>
                <a:latin typeface="Palatino Linotype" pitchFamily="18" charset="0"/>
                <a:cs typeface="Times New Roman" pitchFamily="18" charset="0"/>
              </a:rPr>
              <a:t>λυ</a:t>
            </a:r>
            <a:r>
              <a:rPr lang="el-GR" u="sng" dirty="0" smtClean="0">
                <a:solidFill>
                  <a:srgbClr val="FFFF00"/>
                </a:solidFill>
                <a:latin typeface="Palatino Linotype" pitchFamily="18" charset="0"/>
                <a:cs typeface="Times New Roman" pitchFamily="18" charset="0"/>
              </a:rPr>
              <a:t>κα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λέ</a:t>
            </a:r>
            <a:r>
              <a:rPr lang="el-GR" dirty="0" smtClean="0">
                <a:solidFill>
                  <a:schemeClr val="bg1"/>
                </a:solidFill>
                <a:latin typeface="Palatino Linotype" pitchFamily="18" charset="0"/>
                <a:cs typeface="Times New Roman" pitchFamily="18" charset="0"/>
              </a:rPr>
              <a:t>λυ</a:t>
            </a:r>
            <a:r>
              <a:rPr lang="el-GR" u="sng" dirty="0" smtClean="0">
                <a:solidFill>
                  <a:srgbClr val="FFFF00"/>
                </a:solidFill>
                <a:latin typeface="Palatino Linotype" pitchFamily="18" charset="0"/>
                <a:cs typeface="Times New Roman" pitchFamily="18" charset="0"/>
              </a:rPr>
              <a:t>κα</a:t>
            </a:r>
            <a:r>
              <a:rPr lang="el-GR" dirty="0" smtClean="0">
                <a:solidFill>
                  <a:srgbClr val="FFFF00"/>
                </a:solidFill>
                <a:latin typeface="Palatino Linotype" pitchFamily="18" charset="0"/>
                <a:cs typeface="Times New Roman" pitchFamily="18" charset="0"/>
              </a:rPr>
              <a:t>ς</a:t>
            </a:r>
            <a:r>
              <a:rPr lang="el-GR" dirty="0" smtClean="0">
                <a:solidFill>
                  <a:schemeClr val="bg1"/>
                </a:solidFill>
                <a:latin typeface="Palatino Linotype" pitchFamily="18" charset="0"/>
                <a:cs typeface="Times New Roman" pitchFamily="18" charset="0"/>
              </a:rPr>
              <a:t> </a:t>
            </a:r>
          </a:p>
          <a:p>
            <a:r>
              <a:rPr lang="el-GR" dirty="0" smtClean="0">
                <a:solidFill>
                  <a:srgbClr val="FFFF00"/>
                </a:solidFill>
                <a:latin typeface="Palatino Linotype" pitchFamily="18" charset="0"/>
                <a:cs typeface="Times New Roman" pitchFamily="18" charset="0"/>
              </a:rPr>
              <a:t>λέ</a:t>
            </a:r>
            <a:r>
              <a:rPr lang="el-GR" dirty="0" smtClean="0">
                <a:solidFill>
                  <a:schemeClr val="bg1"/>
                </a:solidFill>
                <a:latin typeface="Palatino Linotype" pitchFamily="18" charset="0"/>
                <a:cs typeface="Times New Roman" pitchFamily="18" charset="0"/>
              </a:rPr>
              <a:t>λυ</a:t>
            </a:r>
            <a:r>
              <a:rPr lang="el-GR" u="sng" dirty="0" smtClean="0">
                <a:solidFill>
                  <a:srgbClr val="FFFF00"/>
                </a:solidFill>
                <a:latin typeface="Palatino Linotype" pitchFamily="18" charset="0"/>
                <a:cs typeface="Times New Roman" pitchFamily="18" charset="0"/>
              </a:rPr>
              <a:t>κ</a:t>
            </a:r>
            <a:r>
              <a:rPr lang="el-GR" dirty="0" smtClean="0">
                <a:solidFill>
                  <a:srgbClr val="FFFF00"/>
                </a:solidFill>
                <a:latin typeface="Palatino Linotype" pitchFamily="18" charset="0"/>
                <a:cs typeface="Times New Roman" pitchFamily="18" charset="0"/>
              </a:rPr>
              <a:t>ε</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rgbClr val="FFFF00"/>
                </a:solidFill>
                <a:latin typeface="Palatino Linotype" pitchFamily="18" charset="0"/>
                <a:cs typeface="Times New Roman" pitchFamily="18" charset="0"/>
              </a:rPr>
              <a:t>λε</a:t>
            </a:r>
            <a:r>
              <a:rPr lang="el-GR" dirty="0" smtClean="0">
                <a:solidFill>
                  <a:schemeClr val="bg1"/>
                </a:solidFill>
                <a:latin typeface="Palatino Linotype" pitchFamily="18" charset="0"/>
                <a:cs typeface="Times New Roman" pitchFamily="18" charset="0"/>
              </a:rPr>
              <a:t>λύ</a:t>
            </a:r>
            <a:r>
              <a:rPr lang="el-GR" u="sng" dirty="0" smtClean="0">
                <a:solidFill>
                  <a:srgbClr val="FFFF00"/>
                </a:solidFill>
                <a:latin typeface="Palatino Linotype" pitchFamily="18" charset="0"/>
                <a:cs typeface="Times New Roman" pitchFamily="18" charset="0"/>
              </a:rPr>
              <a:t>κα</a:t>
            </a:r>
            <a:r>
              <a:rPr lang="el-GR" dirty="0" smtClean="0">
                <a:solidFill>
                  <a:srgbClr val="FFFF00"/>
                </a:solidFill>
                <a:latin typeface="Palatino Linotype" pitchFamily="18" charset="0"/>
                <a:cs typeface="Times New Roman" pitchFamily="18" charset="0"/>
              </a:rPr>
              <a:t>μεν</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λε</a:t>
            </a:r>
            <a:r>
              <a:rPr lang="el-GR" dirty="0" smtClean="0">
                <a:solidFill>
                  <a:schemeClr val="bg1"/>
                </a:solidFill>
                <a:latin typeface="Palatino Linotype" pitchFamily="18" charset="0"/>
                <a:cs typeface="Times New Roman" pitchFamily="18" charset="0"/>
              </a:rPr>
              <a:t>λύ</a:t>
            </a:r>
            <a:r>
              <a:rPr lang="el-GR" u="sng" dirty="0">
                <a:solidFill>
                  <a:srgbClr val="FFFF00"/>
                </a:solidFill>
                <a:latin typeface="Palatino Linotype" pitchFamily="18" charset="0"/>
                <a:cs typeface="Times New Roman" pitchFamily="18" charset="0"/>
              </a:rPr>
              <a:t>κ</a:t>
            </a:r>
            <a:r>
              <a:rPr lang="el-GR" u="sng" dirty="0" smtClean="0">
                <a:solidFill>
                  <a:srgbClr val="FFFF00"/>
                </a:solidFill>
                <a:latin typeface="Palatino Linotype" pitchFamily="18" charset="0"/>
                <a:cs typeface="Times New Roman" pitchFamily="18" charset="0"/>
              </a:rPr>
              <a:t>α</a:t>
            </a:r>
            <a:r>
              <a:rPr lang="el-GR" dirty="0" smtClean="0">
                <a:solidFill>
                  <a:srgbClr val="FFFF00"/>
                </a:solidFill>
                <a:latin typeface="Palatino Linotype" pitchFamily="18" charset="0"/>
                <a:cs typeface="Times New Roman" pitchFamily="18" charset="0"/>
              </a:rPr>
              <a:t>τε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λε</a:t>
            </a:r>
            <a:r>
              <a:rPr lang="el-GR" dirty="0" smtClean="0">
                <a:solidFill>
                  <a:schemeClr val="bg1"/>
                </a:solidFill>
                <a:latin typeface="Palatino Linotype" pitchFamily="18" charset="0"/>
                <a:cs typeface="Times New Roman" pitchFamily="18" charset="0"/>
              </a:rPr>
              <a:t>λύ</a:t>
            </a:r>
            <a:r>
              <a:rPr lang="el-GR" u="sng" dirty="0" smtClean="0">
                <a:solidFill>
                  <a:srgbClr val="FFFF00"/>
                </a:solidFill>
                <a:latin typeface="Palatino Linotype" pitchFamily="18" charset="0"/>
                <a:cs typeface="Times New Roman" pitchFamily="18" charset="0"/>
              </a:rPr>
              <a:t>κα</a:t>
            </a:r>
            <a:r>
              <a:rPr lang="el-GR" dirty="0" smtClean="0">
                <a:solidFill>
                  <a:srgbClr val="FFFF00"/>
                </a:solidFill>
                <a:latin typeface="Palatino Linotype" pitchFamily="18" charset="0"/>
                <a:cs typeface="Times New Roman" pitchFamily="18" charset="0"/>
              </a:rPr>
              <a:t>σι</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60579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Perfect Indicative </a:t>
            </a:r>
            <a:r>
              <a:rPr lang="en-US" sz="2000" dirty="0">
                <a:solidFill>
                  <a:srgbClr val="FFFF00"/>
                </a:solidFill>
                <a:latin typeface="Times New Roman" pitchFamily="18" charset="0"/>
                <a:cs typeface="Times New Roman" pitchFamily="18" charset="0"/>
              </a:rPr>
              <a:t>Active </a:t>
            </a:r>
            <a:r>
              <a:rPr lang="en-US" sz="2000" dirty="0" smtClean="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λύω </a:t>
            </a:r>
            <a:r>
              <a:rPr lang="en-US" sz="2000" dirty="0" smtClean="0">
                <a:solidFill>
                  <a:schemeClr val="bg1"/>
                </a:solidFill>
                <a:latin typeface="Times New Roman" pitchFamily="18" charset="0"/>
                <a:cs typeface="Times New Roman" pitchFamily="18" charset="0"/>
              </a:rPr>
              <a:t>(GPH p. 90) </a:t>
            </a:r>
            <a:endParaRPr lang="en-US" sz="2000" dirty="0"/>
          </a:p>
        </p:txBody>
      </p:sp>
    </p:spTree>
    <p:extLst>
      <p:ext uri="{BB962C8B-B14F-4D97-AF65-F5344CB8AC3E}">
        <p14:creationId xmlns:p14="http://schemas.microsoft.com/office/powerpoint/2010/main" val="13196379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smtClean="0">
                <a:solidFill>
                  <a:srgbClr val="FFFF00"/>
                </a:solidFill>
                <a:latin typeface="Palatino Linotype" pitchFamily="18" charset="0"/>
                <a:cs typeface="Times New Roman" pitchFamily="18" charset="0"/>
              </a:rPr>
              <a:t>δέ</a:t>
            </a:r>
            <a:r>
              <a:rPr lang="el-GR" dirty="0" smtClean="0">
                <a:solidFill>
                  <a:schemeClr val="bg1"/>
                </a:solidFill>
                <a:latin typeface="Palatino Linotype" pitchFamily="18" charset="0"/>
                <a:cs typeface="Times New Roman" pitchFamily="18" charset="0"/>
              </a:rPr>
              <a:t>δει</a:t>
            </a:r>
            <a:r>
              <a:rPr lang="el-GR" u="sng" dirty="0" smtClean="0">
                <a:solidFill>
                  <a:srgbClr val="FFFF00"/>
                </a:solidFill>
                <a:latin typeface="Palatino Linotype" pitchFamily="18" charset="0"/>
                <a:cs typeface="Times New Roman" pitchFamily="18" charset="0"/>
              </a:rPr>
              <a:t>χα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δέ</a:t>
            </a:r>
            <a:r>
              <a:rPr lang="el-GR" dirty="0" smtClean="0">
                <a:solidFill>
                  <a:schemeClr val="bg1"/>
                </a:solidFill>
                <a:latin typeface="Palatino Linotype" pitchFamily="18" charset="0"/>
                <a:cs typeface="Times New Roman" pitchFamily="18" charset="0"/>
              </a:rPr>
              <a:t>δει</a:t>
            </a:r>
            <a:r>
              <a:rPr lang="el-GR" u="sng" dirty="0" smtClean="0">
                <a:solidFill>
                  <a:srgbClr val="FFFF00"/>
                </a:solidFill>
                <a:latin typeface="Palatino Linotype" pitchFamily="18" charset="0"/>
                <a:cs typeface="Times New Roman" pitchFamily="18" charset="0"/>
              </a:rPr>
              <a:t>χα</a:t>
            </a:r>
            <a:r>
              <a:rPr lang="el-GR" dirty="0" smtClean="0">
                <a:solidFill>
                  <a:srgbClr val="FFFF00"/>
                </a:solidFill>
                <a:latin typeface="Palatino Linotype" pitchFamily="18" charset="0"/>
                <a:cs typeface="Times New Roman" pitchFamily="18" charset="0"/>
              </a:rPr>
              <a:t>ς</a:t>
            </a:r>
            <a:r>
              <a:rPr lang="el-GR" dirty="0" smtClean="0">
                <a:solidFill>
                  <a:schemeClr val="bg1"/>
                </a:solidFill>
                <a:latin typeface="Palatino Linotype" pitchFamily="18" charset="0"/>
                <a:cs typeface="Times New Roman" pitchFamily="18" charset="0"/>
              </a:rPr>
              <a:t> </a:t>
            </a:r>
          </a:p>
          <a:p>
            <a:r>
              <a:rPr lang="el-GR" dirty="0" smtClean="0">
                <a:solidFill>
                  <a:srgbClr val="FFFF00"/>
                </a:solidFill>
                <a:latin typeface="Palatino Linotype" pitchFamily="18" charset="0"/>
                <a:cs typeface="Times New Roman" pitchFamily="18" charset="0"/>
              </a:rPr>
              <a:t>δέ</a:t>
            </a:r>
            <a:r>
              <a:rPr lang="el-GR" dirty="0" smtClean="0">
                <a:solidFill>
                  <a:schemeClr val="bg1"/>
                </a:solidFill>
                <a:latin typeface="Palatino Linotype" pitchFamily="18" charset="0"/>
                <a:cs typeface="Times New Roman" pitchFamily="18" charset="0"/>
              </a:rPr>
              <a:t>δει</a:t>
            </a:r>
            <a:r>
              <a:rPr lang="el-GR" u="sng" dirty="0" smtClean="0">
                <a:solidFill>
                  <a:srgbClr val="FFFF00"/>
                </a:solidFill>
                <a:latin typeface="Palatino Linotype" pitchFamily="18" charset="0"/>
                <a:cs typeface="Times New Roman" pitchFamily="18" charset="0"/>
              </a:rPr>
              <a:t>χ</a:t>
            </a:r>
            <a:r>
              <a:rPr lang="el-GR" dirty="0" smtClean="0">
                <a:solidFill>
                  <a:srgbClr val="FFFF00"/>
                </a:solidFill>
                <a:latin typeface="Palatino Linotype" pitchFamily="18" charset="0"/>
                <a:cs typeface="Times New Roman" pitchFamily="18" charset="0"/>
              </a:rPr>
              <a:t>ε</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rgbClr val="FFFF00"/>
                </a:solidFill>
                <a:latin typeface="Palatino Linotype" pitchFamily="18" charset="0"/>
                <a:cs typeface="Times New Roman" pitchFamily="18" charset="0"/>
              </a:rPr>
              <a:t>δε</a:t>
            </a:r>
            <a:r>
              <a:rPr lang="el-GR" dirty="0" smtClean="0">
                <a:solidFill>
                  <a:schemeClr val="bg1"/>
                </a:solidFill>
                <a:latin typeface="Palatino Linotype" pitchFamily="18" charset="0"/>
                <a:cs typeface="Times New Roman" pitchFamily="18" charset="0"/>
              </a:rPr>
              <a:t>δεί</a:t>
            </a:r>
            <a:r>
              <a:rPr lang="el-GR" u="sng" dirty="0" smtClean="0">
                <a:solidFill>
                  <a:srgbClr val="FFFF00"/>
                </a:solidFill>
                <a:latin typeface="Palatino Linotype" pitchFamily="18" charset="0"/>
                <a:cs typeface="Times New Roman" pitchFamily="18" charset="0"/>
              </a:rPr>
              <a:t>χα</a:t>
            </a:r>
            <a:r>
              <a:rPr lang="el-GR" dirty="0" smtClean="0">
                <a:solidFill>
                  <a:srgbClr val="FFFF00"/>
                </a:solidFill>
                <a:latin typeface="Palatino Linotype" pitchFamily="18" charset="0"/>
                <a:cs typeface="Times New Roman" pitchFamily="18" charset="0"/>
              </a:rPr>
              <a:t>μεν</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δε</a:t>
            </a:r>
            <a:r>
              <a:rPr lang="el-GR" dirty="0" smtClean="0">
                <a:solidFill>
                  <a:schemeClr val="bg1"/>
                </a:solidFill>
                <a:latin typeface="Palatino Linotype" pitchFamily="18" charset="0"/>
                <a:cs typeface="Times New Roman" pitchFamily="18" charset="0"/>
              </a:rPr>
              <a:t>δεί</a:t>
            </a:r>
            <a:r>
              <a:rPr lang="el-GR" u="sng" dirty="0" smtClean="0">
                <a:solidFill>
                  <a:srgbClr val="FFFF00"/>
                </a:solidFill>
                <a:latin typeface="Palatino Linotype" pitchFamily="18" charset="0"/>
                <a:cs typeface="Times New Roman" pitchFamily="18" charset="0"/>
              </a:rPr>
              <a:t>χα</a:t>
            </a:r>
            <a:r>
              <a:rPr lang="el-GR" dirty="0" smtClean="0">
                <a:solidFill>
                  <a:srgbClr val="FFFF00"/>
                </a:solidFill>
                <a:latin typeface="Palatino Linotype" pitchFamily="18" charset="0"/>
                <a:cs typeface="Times New Roman" pitchFamily="18" charset="0"/>
              </a:rPr>
              <a:t>τε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δε</a:t>
            </a:r>
            <a:r>
              <a:rPr lang="el-GR" dirty="0" smtClean="0">
                <a:solidFill>
                  <a:schemeClr val="bg1"/>
                </a:solidFill>
                <a:latin typeface="Palatino Linotype" pitchFamily="18" charset="0"/>
                <a:cs typeface="Times New Roman" pitchFamily="18" charset="0"/>
              </a:rPr>
              <a:t>δεί</a:t>
            </a:r>
            <a:r>
              <a:rPr lang="el-GR" u="sng" dirty="0" smtClean="0">
                <a:solidFill>
                  <a:srgbClr val="FFFF00"/>
                </a:solidFill>
                <a:latin typeface="Palatino Linotype" pitchFamily="18" charset="0"/>
                <a:cs typeface="Times New Roman" pitchFamily="18" charset="0"/>
              </a:rPr>
              <a:t>χα</a:t>
            </a:r>
            <a:r>
              <a:rPr lang="el-GR" dirty="0" smtClean="0">
                <a:solidFill>
                  <a:srgbClr val="FFFF00"/>
                </a:solidFill>
                <a:latin typeface="Palatino Linotype" pitchFamily="18" charset="0"/>
                <a:cs typeface="Times New Roman" pitchFamily="18" charset="0"/>
              </a:rPr>
              <a:t>σι</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60579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Perfect Indicative </a:t>
            </a:r>
            <a:r>
              <a:rPr lang="en-US" sz="2000" dirty="0">
                <a:solidFill>
                  <a:srgbClr val="FFFF00"/>
                </a:solidFill>
                <a:latin typeface="Times New Roman" pitchFamily="18" charset="0"/>
                <a:cs typeface="Times New Roman" pitchFamily="18" charset="0"/>
              </a:rPr>
              <a:t>Active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δείκνυμι</a:t>
            </a:r>
            <a:r>
              <a:rPr lang="en-US" sz="2000" dirty="0" smtClean="0">
                <a:solidFill>
                  <a:schemeClr val="bg1"/>
                </a:solidFill>
                <a:latin typeface="Times New Roman" pitchFamily="18" charset="0"/>
                <a:cs typeface="Times New Roman" pitchFamily="18" charset="0"/>
              </a:rPr>
              <a:t> </a:t>
            </a:r>
            <a:endParaRPr lang="en-US" sz="2000" dirty="0"/>
          </a:p>
        </p:txBody>
      </p:sp>
    </p:spTree>
    <p:extLst>
      <p:ext uri="{BB962C8B-B14F-4D97-AF65-F5344CB8AC3E}">
        <p14:creationId xmlns:p14="http://schemas.microsoft.com/office/powerpoint/2010/main" val="4308188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In the </a:t>
            </a:r>
            <a:r>
              <a:rPr lang="en-US" sz="2400" dirty="0" smtClean="0">
                <a:solidFill>
                  <a:srgbClr val="FFFF00"/>
                </a:solidFill>
                <a:latin typeface="Times New Roman" pitchFamily="18" charset="0"/>
                <a:cs typeface="Times New Roman" pitchFamily="18" charset="0"/>
              </a:rPr>
              <a:t>middle voice</a:t>
            </a:r>
            <a:r>
              <a:rPr lang="en-US" sz="2400" dirty="0" smtClean="0">
                <a:solidFill>
                  <a:schemeClr val="bg1"/>
                </a:solidFill>
                <a:latin typeface="Times New Roman" pitchFamily="18" charset="0"/>
                <a:cs typeface="Times New Roman" pitchFamily="18" charset="0"/>
              </a:rPr>
              <a:t>, the Perfect Tense uses </a:t>
            </a:r>
            <a:r>
              <a:rPr lang="en-US" sz="2400" dirty="0" smtClean="0">
                <a:solidFill>
                  <a:srgbClr val="FFFF00"/>
                </a:solidFill>
                <a:latin typeface="Times New Roman" pitchFamily="18" charset="0"/>
                <a:cs typeface="Times New Roman" pitchFamily="18" charset="0"/>
              </a:rPr>
              <a:t>primary endings</a:t>
            </a:r>
            <a:r>
              <a:rPr lang="en-US" sz="2400" dirty="0" smtClean="0">
                <a:solidFill>
                  <a:schemeClr val="bg1"/>
                </a:solidFill>
                <a:latin typeface="Times New Roman" pitchFamily="18" charset="0"/>
                <a:cs typeface="Times New Roman" pitchFamily="18" charset="0"/>
              </a:rPr>
              <a:t>: </a:t>
            </a:r>
            <a:endParaRPr lang="el-GR" sz="2400" dirty="0" smtClean="0">
              <a:solidFill>
                <a:schemeClr val="bg1"/>
              </a:solidFill>
              <a:latin typeface="Times New Roman" pitchFamily="18" charset="0"/>
              <a:cs typeface="Times New Roman" pitchFamily="18" charset="0"/>
            </a:endParaRPr>
          </a:p>
          <a:p>
            <a:pPr>
              <a:buNone/>
              <a:defRPr/>
            </a:pPr>
            <a:endParaRPr lang="en-US" sz="24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μαι</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I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μεθα</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we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σαι</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you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σθε</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y’all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ται</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(s)he, it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νται</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they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marL="0" indent="0" algn="ctr">
              <a:buNone/>
              <a:defRPr/>
            </a:pPr>
            <a:endParaRPr lang="el-GR" sz="2400" dirty="0" smtClean="0">
              <a:solidFill>
                <a:schemeClr val="bg1"/>
              </a:solidFill>
              <a:latin typeface="Times New Roman" pitchFamily="18" charset="0"/>
              <a:cs typeface="Times New Roman" pitchFamily="18" charset="0"/>
            </a:endParaRPr>
          </a:p>
          <a:p>
            <a:pPr marL="0" indent="0" algn="ctr">
              <a:spcBef>
                <a:spcPts val="0"/>
              </a:spcBef>
              <a:buNone/>
              <a:defRPr/>
            </a:pPr>
            <a:endParaRPr lang="en-US" sz="2400" dirty="0" smtClean="0">
              <a:solidFill>
                <a:schemeClr val="bg1"/>
              </a:solidFill>
              <a:latin typeface="Times New Roman" pitchFamily="18" charset="0"/>
              <a:cs typeface="Times New Roman" pitchFamily="18" charset="0"/>
            </a:endParaRPr>
          </a:p>
          <a:p>
            <a:pPr marL="0" indent="0" algn="ctr">
              <a:spcBef>
                <a:spcPts val="0"/>
              </a:spcBef>
              <a:buNone/>
              <a:defRPr/>
            </a:pPr>
            <a:r>
              <a:rPr lang="en-US" sz="2400" dirty="0" smtClean="0">
                <a:solidFill>
                  <a:schemeClr val="bg1"/>
                </a:solidFill>
                <a:latin typeface="Times New Roman" pitchFamily="18" charset="0"/>
                <a:cs typeface="Times New Roman" pitchFamily="18" charset="0"/>
              </a:rPr>
              <a:t>These endings are the standard ones from </a:t>
            </a:r>
          </a:p>
          <a:p>
            <a:pPr marL="0" indent="0" algn="ctr">
              <a:spcBef>
                <a:spcPts val="0"/>
              </a:spcBef>
              <a:buNone/>
              <a:defRPr/>
            </a:pPr>
            <a:r>
              <a:rPr lang="en-US" sz="2400" dirty="0" smtClean="0">
                <a:solidFill>
                  <a:schemeClr val="bg1"/>
                </a:solidFill>
                <a:latin typeface="Times New Roman" pitchFamily="18" charset="0"/>
                <a:cs typeface="Times New Roman" pitchFamily="18" charset="0"/>
              </a:rPr>
              <a:t>the Primary Personal Endings </a:t>
            </a:r>
          </a:p>
          <a:p>
            <a:pPr marL="0" indent="0" algn="ctr">
              <a:spcBef>
                <a:spcPts val="0"/>
              </a:spcBef>
              <a:buNone/>
              <a:defRPr/>
            </a:pPr>
            <a:r>
              <a:rPr lang="en-US" sz="2400" dirty="0" smtClean="0">
                <a:solidFill>
                  <a:schemeClr val="bg1"/>
                </a:solidFill>
                <a:latin typeface="Times New Roman" pitchFamily="18" charset="0"/>
                <a:cs typeface="Times New Roman" pitchFamily="18" charset="0"/>
              </a:rPr>
              <a:t>on the Master List of Greek Endings.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4283236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smtClean="0">
                <a:solidFill>
                  <a:srgbClr val="FFFF00"/>
                </a:solidFill>
                <a:latin typeface="Palatino Linotype" pitchFamily="18" charset="0"/>
                <a:cs typeface="Times New Roman" pitchFamily="18" charset="0"/>
              </a:rPr>
              <a:t>λέ</a:t>
            </a:r>
            <a:r>
              <a:rPr lang="el-GR" dirty="0" smtClean="0">
                <a:solidFill>
                  <a:schemeClr val="bg1"/>
                </a:solidFill>
                <a:latin typeface="Palatino Linotype" pitchFamily="18" charset="0"/>
                <a:cs typeface="Times New Roman" pitchFamily="18" charset="0"/>
              </a:rPr>
              <a:t>λυ</a:t>
            </a:r>
            <a:r>
              <a:rPr lang="el-GR" dirty="0" smtClean="0">
                <a:solidFill>
                  <a:srgbClr val="FFFF00"/>
                </a:solidFill>
                <a:latin typeface="Palatino Linotype" pitchFamily="18" charset="0"/>
                <a:cs typeface="Times New Roman" pitchFamily="18" charset="0"/>
              </a:rPr>
              <a:t>μαι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λέ</a:t>
            </a:r>
            <a:r>
              <a:rPr lang="el-GR" dirty="0" smtClean="0">
                <a:solidFill>
                  <a:schemeClr val="bg1"/>
                </a:solidFill>
                <a:latin typeface="Palatino Linotype" pitchFamily="18" charset="0"/>
                <a:cs typeface="Times New Roman" pitchFamily="18" charset="0"/>
              </a:rPr>
              <a:t>λυ</a:t>
            </a:r>
            <a:r>
              <a:rPr lang="el-GR" dirty="0" smtClean="0">
                <a:solidFill>
                  <a:srgbClr val="FFFF00"/>
                </a:solidFill>
                <a:latin typeface="Palatino Linotype" pitchFamily="18" charset="0"/>
                <a:cs typeface="Times New Roman" pitchFamily="18" charset="0"/>
              </a:rPr>
              <a:t>σαι</a:t>
            </a:r>
            <a:r>
              <a:rPr lang="el-GR" dirty="0" smtClean="0">
                <a:solidFill>
                  <a:schemeClr val="bg1"/>
                </a:solidFill>
                <a:latin typeface="Palatino Linotype" pitchFamily="18" charset="0"/>
                <a:cs typeface="Times New Roman" pitchFamily="18" charset="0"/>
              </a:rPr>
              <a:t> </a:t>
            </a:r>
          </a:p>
          <a:p>
            <a:r>
              <a:rPr lang="el-GR" dirty="0" smtClean="0">
                <a:solidFill>
                  <a:srgbClr val="FFFF00"/>
                </a:solidFill>
                <a:latin typeface="Palatino Linotype" pitchFamily="18" charset="0"/>
                <a:cs typeface="Times New Roman" pitchFamily="18" charset="0"/>
              </a:rPr>
              <a:t>λέ</a:t>
            </a:r>
            <a:r>
              <a:rPr lang="el-GR" dirty="0" smtClean="0">
                <a:solidFill>
                  <a:schemeClr val="bg1"/>
                </a:solidFill>
                <a:latin typeface="Palatino Linotype" pitchFamily="18" charset="0"/>
                <a:cs typeface="Times New Roman" pitchFamily="18" charset="0"/>
              </a:rPr>
              <a:t>λυ</a:t>
            </a:r>
            <a:r>
              <a:rPr lang="el-GR" dirty="0" smtClean="0">
                <a:solidFill>
                  <a:srgbClr val="FFFF00"/>
                </a:solidFill>
                <a:latin typeface="Palatino Linotype" pitchFamily="18" charset="0"/>
                <a:cs typeface="Times New Roman" pitchFamily="18" charset="0"/>
              </a:rPr>
              <a:t>ται</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rgbClr val="FFFF00"/>
                </a:solidFill>
                <a:latin typeface="Palatino Linotype" pitchFamily="18" charset="0"/>
                <a:cs typeface="Times New Roman" pitchFamily="18" charset="0"/>
              </a:rPr>
              <a:t>λε</a:t>
            </a:r>
            <a:r>
              <a:rPr lang="el-GR" dirty="0" smtClean="0">
                <a:solidFill>
                  <a:schemeClr val="bg1"/>
                </a:solidFill>
                <a:latin typeface="Palatino Linotype" pitchFamily="18" charset="0"/>
                <a:cs typeface="Times New Roman" pitchFamily="18" charset="0"/>
              </a:rPr>
              <a:t>λύ</a:t>
            </a:r>
            <a:r>
              <a:rPr lang="el-GR" dirty="0" smtClean="0">
                <a:solidFill>
                  <a:srgbClr val="FFFF00"/>
                </a:solidFill>
                <a:latin typeface="Palatino Linotype" pitchFamily="18" charset="0"/>
                <a:cs typeface="Times New Roman" pitchFamily="18" charset="0"/>
              </a:rPr>
              <a:t>μεθα</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λέ</a:t>
            </a:r>
            <a:r>
              <a:rPr lang="el-GR" dirty="0" smtClean="0">
                <a:solidFill>
                  <a:schemeClr val="bg1"/>
                </a:solidFill>
                <a:latin typeface="Palatino Linotype" pitchFamily="18" charset="0"/>
                <a:cs typeface="Times New Roman" pitchFamily="18" charset="0"/>
              </a:rPr>
              <a:t>λυ</a:t>
            </a:r>
            <a:r>
              <a:rPr lang="el-GR" dirty="0" smtClean="0">
                <a:solidFill>
                  <a:srgbClr val="FFFF00"/>
                </a:solidFill>
                <a:latin typeface="Palatino Linotype" pitchFamily="18" charset="0"/>
                <a:cs typeface="Times New Roman" pitchFamily="18" charset="0"/>
              </a:rPr>
              <a:t>σθε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λέ</a:t>
            </a:r>
            <a:r>
              <a:rPr lang="el-GR" dirty="0" smtClean="0">
                <a:solidFill>
                  <a:schemeClr val="bg1"/>
                </a:solidFill>
                <a:latin typeface="Palatino Linotype" pitchFamily="18" charset="0"/>
                <a:cs typeface="Times New Roman" pitchFamily="18" charset="0"/>
              </a:rPr>
              <a:t>λυ</a:t>
            </a:r>
            <a:r>
              <a:rPr lang="el-GR" dirty="0" smtClean="0">
                <a:solidFill>
                  <a:srgbClr val="FFFF00"/>
                </a:solidFill>
                <a:latin typeface="Palatino Linotype" pitchFamily="18" charset="0"/>
                <a:cs typeface="Times New Roman" pitchFamily="18" charset="0"/>
              </a:rPr>
              <a:t>νται</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60579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Perfect Indicative Middle </a:t>
            </a:r>
            <a:r>
              <a:rPr lang="en-US" sz="2000" dirty="0" smtClean="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λύω </a:t>
            </a:r>
            <a:r>
              <a:rPr lang="en-US" sz="2000" dirty="0" smtClean="0">
                <a:solidFill>
                  <a:schemeClr val="bg1"/>
                </a:solidFill>
                <a:latin typeface="Times New Roman" pitchFamily="18" charset="0"/>
                <a:cs typeface="Times New Roman" pitchFamily="18" charset="0"/>
              </a:rPr>
              <a:t>(GPH p. 90) </a:t>
            </a:r>
            <a:endParaRPr lang="en-US" sz="2000" dirty="0"/>
          </a:p>
        </p:txBody>
      </p:sp>
    </p:spTree>
    <p:extLst>
      <p:ext uri="{BB962C8B-B14F-4D97-AF65-F5344CB8AC3E}">
        <p14:creationId xmlns:p14="http://schemas.microsoft.com/office/powerpoint/2010/main" val="2597283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153400" cy="5105400"/>
          </a:xfrm>
        </p:spPr>
        <p:txBody>
          <a:bodyPr rtlCol="0">
            <a:normAutofit lnSpcReduction="10000"/>
          </a:bodyPr>
          <a:lstStyle/>
          <a:p>
            <a:pPr>
              <a:defRPr/>
            </a:pPr>
            <a:r>
              <a:rPr lang="en-US" sz="2400" dirty="0" smtClean="0">
                <a:solidFill>
                  <a:schemeClr val="bg1"/>
                </a:solidFill>
                <a:latin typeface="Times New Roman" pitchFamily="18" charset="0"/>
                <a:cs typeface="Times New Roman" pitchFamily="18" charset="0"/>
              </a:rPr>
              <a:t>Although advanced vocabulary lists and lexica give six principal parts for Greek verbs, you are responsible for only the first three. For most reading purposes at the beginning and intermediate levels, these three are sufficient. </a:t>
            </a:r>
          </a:p>
          <a:p>
            <a:pPr>
              <a:defRPr/>
            </a:pPr>
            <a:r>
              <a:rPr lang="en-US" sz="2400" dirty="0" smtClean="0">
                <a:solidFill>
                  <a:schemeClr val="bg1"/>
                </a:solidFill>
                <a:latin typeface="Times New Roman" pitchFamily="18" charset="0"/>
                <a:cs typeface="Times New Roman" pitchFamily="18" charset="0"/>
              </a:rPr>
              <a:t>The </a:t>
            </a:r>
            <a:r>
              <a:rPr lang="en-US" sz="2400" dirty="0" smtClean="0">
                <a:solidFill>
                  <a:srgbClr val="FFFF00"/>
                </a:solidFill>
                <a:latin typeface="Times New Roman" pitchFamily="18" charset="0"/>
                <a:cs typeface="Times New Roman" pitchFamily="18" charset="0"/>
              </a:rPr>
              <a:t>fifth principal part </a:t>
            </a:r>
            <a:r>
              <a:rPr lang="en-US" sz="2400" dirty="0" smtClean="0">
                <a:solidFill>
                  <a:schemeClr val="bg1"/>
                </a:solidFill>
                <a:latin typeface="Times New Roman" pitchFamily="18" charset="0"/>
                <a:cs typeface="Times New Roman" pitchFamily="18" charset="0"/>
              </a:rPr>
              <a:t>in an advanced vocabulary list of six principal parts of Greek verbs will be the </a:t>
            </a:r>
            <a:r>
              <a:rPr lang="en-US" sz="2400" dirty="0" smtClean="0">
                <a:solidFill>
                  <a:srgbClr val="FFFF00"/>
                </a:solidFill>
                <a:latin typeface="Times New Roman" pitchFamily="18" charset="0"/>
                <a:cs typeface="Times New Roman" pitchFamily="18" charset="0"/>
              </a:rPr>
              <a:t>1</a:t>
            </a:r>
            <a:r>
              <a:rPr lang="en-US" sz="2400" baseline="30000" dirty="0" smtClean="0">
                <a:solidFill>
                  <a:srgbClr val="FFFF00"/>
                </a:solidFill>
                <a:latin typeface="Times New Roman" pitchFamily="18" charset="0"/>
                <a:cs typeface="Times New Roman" pitchFamily="18" charset="0"/>
              </a:rPr>
              <a:t>st</a:t>
            </a:r>
            <a:r>
              <a:rPr lang="en-US" sz="2400" dirty="0" smtClean="0">
                <a:solidFill>
                  <a:srgbClr val="FFFF00"/>
                </a:solidFill>
                <a:latin typeface="Times New Roman" pitchFamily="18" charset="0"/>
                <a:cs typeface="Times New Roman" pitchFamily="18" charset="0"/>
              </a:rPr>
              <a:t> person singular perfect indicative middle</a:t>
            </a:r>
            <a:r>
              <a:rPr lang="en-US" sz="2400" dirty="0" smtClean="0">
                <a:solidFill>
                  <a:schemeClr val="bg1"/>
                </a:solidFill>
                <a:latin typeface="Times New Roman" pitchFamily="18" charset="0"/>
                <a:cs typeface="Times New Roman" pitchFamily="18" charset="0"/>
              </a:rPr>
              <a:t>. </a:t>
            </a:r>
            <a:endParaRPr lang="el-GR" sz="24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This principal part is given because this form is not always completely predictable, </a:t>
            </a:r>
            <a:r>
              <a:rPr lang="en-US" sz="2400" dirty="0">
                <a:solidFill>
                  <a:schemeClr val="bg1"/>
                </a:solidFill>
                <a:latin typeface="Times New Roman" pitchFamily="18" charset="0"/>
                <a:cs typeface="Times New Roman" pitchFamily="18" charset="0"/>
              </a:rPr>
              <a:t>with minor, but complex, variations. Be </a:t>
            </a:r>
            <a:r>
              <a:rPr lang="en-US" sz="2400" dirty="0" smtClean="0">
                <a:solidFill>
                  <a:schemeClr val="bg1"/>
                </a:solidFill>
                <a:latin typeface="Times New Roman" pitchFamily="18" charset="0"/>
                <a:cs typeface="Times New Roman" pitchFamily="18" charset="0"/>
              </a:rPr>
              <a:t>aware, too, that many verbs never occur (or are extremely rare) in perfect tenses, and so do not even have a fifth principal part. </a:t>
            </a:r>
          </a:p>
          <a:p>
            <a:pPr>
              <a:defRPr/>
            </a:pPr>
            <a:r>
              <a:rPr lang="en-US" sz="2400" dirty="0" smtClean="0">
                <a:solidFill>
                  <a:schemeClr val="bg1"/>
                </a:solidFill>
                <a:latin typeface="Times New Roman" pitchFamily="18" charset="0"/>
                <a:cs typeface="Times New Roman" pitchFamily="18" charset="0"/>
              </a:rPr>
              <a:t>If you understand the principles of building perfect stems, you should be able to recognize them when they appear.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63801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buNone/>
              <a:defRPr/>
            </a:pPr>
            <a:r>
              <a:rPr lang="en-US" b="1" dirty="0" smtClean="0">
                <a:solidFill>
                  <a:srgbClr val="FFFF00"/>
                </a:solidFill>
                <a:latin typeface="Times New Roman" pitchFamily="18" charset="0"/>
                <a:cs typeface="Times New Roman" pitchFamily="18" charset="0"/>
              </a:rPr>
              <a:t>This class </a:t>
            </a:r>
            <a:r>
              <a:rPr lang="en-US" dirty="0">
                <a:solidFill>
                  <a:schemeClr val="bg1"/>
                </a:solidFill>
                <a:latin typeface="Times New Roman" pitchFamily="18" charset="0"/>
                <a:cs typeface="Times New Roman" pitchFamily="18" charset="0"/>
              </a:rPr>
              <a:t>(someday, Month ##, 2013)</a:t>
            </a:r>
            <a:endParaRPr lang="en-US" dirty="0" smtClean="0">
              <a:solidFill>
                <a:schemeClr val="bg1"/>
              </a:solidFill>
              <a:latin typeface="Times New Roman" pitchFamily="18" charset="0"/>
              <a:cs typeface="Times New Roman" pitchFamily="18" charset="0"/>
            </a:endParaRPr>
          </a:p>
          <a:p>
            <a:r>
              <a:rPr lang="en-US" b="1" dirty="0" smtClean="0">
                <a:solidFill>
                  <a:srgbClr val="FFFF00"/>
                </a:solidFill>
                <a:latin typeface="Times New Roman" pitchFamily="18" charset="0"/>
                <a:cs typeface="Times New Roman" pitchFamily="18" charset="0"/>
              </a:rPr>
              <a:t>AGE Unit 19: The Perfect System</a:t>
            </a:r>
            <a:endParaRPr lang="en-US" b="1" dirty="0">
              <a:solidFill>
                <a:srgbClr val="FFFF00"/>
              </a:solidFill>
              <a:latin typeface="Times New Roman" pitchFamily="18" charset="0"/>
              <a:cs typeface="Times New Roman" pitchFamily="18" charset="0"/>
            </a:endParaRPr>
          </a:p>
          <a:p>
            <a:pPr>
              <a:defRPr/>
            </a:pPr>
            <a:r>
              <a:rPr lang="en-US" sz="2800" dirty="0" smtClean="0">
                <a:solidFill>
                  <a:schemeClr val="bg1"/>
                </a:solidFill>
                <a:latin typeface="Times New Roman" pitchFamily="18" charset="0"/>
                <a:cs typeface="Times New Roman" pitchFamily="18" charset="0"/>
              </a:rPr>
              <a:t>You have learned four tenses of Greek verbs: the </a:t>
            </a:r>
            <a:r>
              <a:rPr lang="en-US" sz="2800" dirty="0" smtClean="0">
                <a:solidFill>
                  <a:srgbClr val="FFFF00"/>
                </a:solidFill>
                <a:latin typeface="Times New Roman" pitchFamily="18" charset="0"/>
                <a:cs typeface="Times New Roman" pitchFamily="18" charset="0"/>
              </a:rPr>
              <a:t>present</a:t>
            </a:r>
            <a:r>
              <a:rPr lang="en-US" sz="2800" dirty="0" smtClean="0">
                <a:solidFill>
                  <a:schemeClr val="bg1"/>
                </a:solidFill>
                <a:latin typeface="Times New Roman" pitchFamily="18" charset="0"/>
                <a:cs typeface="Times New Roman" pitchFamily="18" charset="0"/>
              </a:rPr>
              <a:t>, </a:t>
            </a:r>
            <a:r>
              <a:rPr lang="en-US" sz="2800" dirty="0" smtClean="0">
                <a:solidFill>
                  <a:srgbClr val="FFFF00"/>
                </a:solidFill>
                <a:latin typeface="Times New Roman" pitchFamily="18" charset="0"/>
                <a:cs typeface="Times New Roman" pitchFamily="18" charset="0"/>
              </a:rPr>
              <a:t>future</a:t>
            </a:r>
            <a:r>
              <a:rPr lang="en-US" sz="2800" dirty="0" smtClean="0">
                <a:solidFill>
                  <a:schemeClr val="bg1"/>
                </a:solidFill>
                <a:latin typeface="Times New Roman" pitchFamily="18" charset="0"/>
                <a:cs typeface="Times New Roman" pitchFamily="18" charset="0"/>
              </a:rPr>
              <a:t>, </a:t>
            </a:r>
            <a:r>
              <a:rPr lang="en-US" sz="2800" dirty="0" smtClean="0">
                <a:solidFill>
                  <a:srgbClr val="FFFF00"/>
                </a:solidFill>
                <a:latin typeface="Times New Roman" pitchFamily="18" charset="0"/>
                <a:cs typeface="Times New Roman" pitchFamily="18" charset="0"/>
              </a:rPr>
              <a:t>imperfect</a:t>
            </a:r>
            <a:r>
              <a:rPr lang="en-US" sz="2800" dirty="0" smtClean="0">
                <a:solidFill>
                  <a:schemeClr val="bg1"/>
                </a:solidFill>
                <a:latin typeface="Times New Roman" pitchFamily="18" charset="0"/>
                <a:cs typeface="Times New Roman" pitchFamily="18" charset="0"/>
              </a:rPr>
              <a:t> and </a:t>
            </a:r>
            <a:r>
              <a:rPr lang="en-US" sz="2800" dirty="0" smtClean="0">
                <a:solidFill>
                  <a:srgbClr val="FFFF00"/>
                </a:solidFill>
                <a:latin typeface="Times New Roman" pitchFamily="18" charset="0"/>
                <a:cs typeface="Times New Roman" pitchFamily="18" charset="0"/>
              </a:rPr>
              <a:t>aorist</a:t>
            </a:r>
            <a:r>
              <a:rPr lang="en-US" sz="2800" dirty="0" smtClean="0">
                <a:solidFill>
                  <a:schemeClr val="bg1"/>
                </a:solidFill>
                <a:latin typeface="Times New Roman" pitchFamily="18" charset="0"/>
                <a:cs typeface="Times New Roman" pitchFamily="18" charset="0"/>
              </a:rPr>
              <a:t>. </a:t>
            </a:r>
          </a:p>
          <a:p>
            <a:pPr>
              <a:defRPr/>
            </a:pPr>
            <a:r>
              <a:rPr lang="en-US" sz="2800" dirty="0" smtClean="0">
                <a:solidFill>
                  <a:schemeClr val="bg1"/>
                </a:solidFill>
                <a:latin typeface="Times New Roman" pitchFamily="18" charset="0"/>
                <a:cs typeface="Times New Roman" pitchFamily="18" charset="0"/>
              </a:rPr>
              <a:t>This Unit presents the final tenses, those of the </a:t>
            </a:r>
            <a:r>
              <a:rPr lang="en-US" sz="2800" dirty="0" smtClean="0">
                <a:solidFill>
                  <a:srgbClr val="FFFF00"/>
                </a:solidFill>
                <a:latin typeface="Times New Roman" pitchFamily="18" charset="0"/>
                <a:cs typeface="Times New Roman" pitchFamily="18" charset="0"/>
              </a:rPr>
              <a:t>Perfect System</a:t>
            </a:r>
            <a:r>
              <a:rPr lang="en-US" sz="2800" dirty="0" smtClean="0">
                <a:solidFill>
                  <a:schemeClr val="bg1"/>
                </a:solidFill>
                <a:latin typeface="Times New Roman" pitchFamily="18" charset="0"/>
                <a:cs typeface="Times New Roman" pitchFamily="18" charset="0"/>
              </a:rPr>
              <a:t>. </a:t>
            </a:r>
            <a:endParaRPr lang="en-US" sz="28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b="1" dirty="0" smtClean="0">
              <a:solidFill>
                <a:schemeClr val="bg1"/>
              </a:solidFill>
            </a:endParaRPr>
          </a:p>
        </p:txBody>
      </p:sp>
      <p:sp>
        <p:nvSpPr>
          <p:cNvPr id="34819" name="Rectangle 3"/>
          <p:cNvSpPr>
            <a:spLocks noGrp="1" noChangeArrowheads="1"/>
          </p:cNvSpPr>
          <p:nvPr>
            <p:ph type="body" idx="1"/>
          </p:nvPr>
        </p:nvSpPr>
        <p:spPr>
          <a:xfrm>
            <a:off x="381000" y="1981200"/>
            <a:ext cx="8458200" cy="4876800"/>
          </a:xfrm>
        </p:spPr>
        <p:txBody>
          <a:bodyPr rtlCol="0">
            <a:normAutofit lnSpcReduction="10000"/>
          </a:bodyPr>
          <a:lstStyle/>
          <a:p>
            <a:pPr fontAlgn="auto">
              <a:spcAft>
                <a:spcPts val="0"/>
              </a:spcAft>
              <a:buFontTx/>
              <a:buNone/>
              <a:defRPr/>
            </a:pPr>
            <a:r>
              <a:rPr lang="en-US" b="1" dirty="0" smtClean="0">
                <a:solidFill>
                  <a:srgbClr val="FFFF00"/>
                </a:solidFill>
                <a:latin typeface="Times New Roman" pitchFamily="18" charset="0"/>
                <a:cs typeface="Times New Roman" pitchFamily="18" charset="0"/>
              </a:rPr>
              <a:t>CONSONANTS</a:t>
            </a:r>
            <a:r>
              <a:rPr lang="en-US" dirty="0" smtClean="0">
                <a:solidFill>
                  <a:schemeClr val="bg1"/>
                </a:solidFill>
                <a:latin typeface="Times New Roman" pitchFamily="18" charset="0"/>
                <a:cs typeface="Times New Roman" pitchFamily="18" charset="0"/>
              </a:rPr>
              <a:t> </a:t>
            </a:r>
          </a:p>
          <a:p>
            <a:pPr fontAlgn="auto">
              <a:spcAft>
                <a:spcPts val="0"/>
              </a:spcAft>
              <a:buFontTx/>
              <a:buNone/>
              <a:defRPr/>
            </a:pPr>
            <a:r>
              <a:rPr lang="en-US" u="sng" dirty="0" smtClean="0">
                <a:solidFill>
                  <a:srgbClr val="FFFF00"/>
                </a:solidFill>
                <a:latin typeface="Times New Roman" pitchFamily="18" charset="0"/>
                <a:cs typeface="Times New Roman" pitchFamily="18" charset="0"/>
              </a:rPr>
              <a:t>Labial</a:t>
            </a:r>
            <a:r>
              <a:rPr lang="en-US" dirty="0" smtClean="0">
                <a:solidFill>
                  <a:schemeClr val="bg1"/>
                </a:solidFill>
                <a:latin typeface="Times New Roman" pitchFamily="18" charset="0"/>
                <a:cs typeface="Times New Roman" pitchFamily="18" charset="0"/>
              </a:rPr>
              <a:t>		</a:t>
            </a:r>
            <a:r>
              <a:rPr lang="en-US" u="sng" dirty="0" smtClean="0">
                <a:solidFill>
                  <a:srgbClr val="FFFF00"/>
                </a:solidFill>
                <a:latin typeface="Times New Roman" pitchFamily="18" charset="0"/>
                <a:cs typeface="Times New Roman" pitchFamily="18" charset="0"/>
              </a:rPr>
              <a:t>Dental</a:t>
            </a:r>
            <a:r>
              <a:rPr lang="en-US" dirty="0" smtClean="0">
                <a:solidFill>
                  <a:schemeClr val="bg1"/>
                </a:solidFill>
                <a:latin typeface="Times New Roman" pitchFamily="18" charset="0"/>
                <a:cs typeface="Times New Roman" pitchFamily="18" charset="0"/>
              </a:rPr>
              <a:t>		</a:t>
            </a:r>
            <a:r>
              <a:rPr lang="en-US" u="sng" dirty="0" smtClean="0">
                <a:solidFill>
                  <a:srgbClr val="FFFF00"/>
                </a:solidFill>
                <a:latin typeface="Times New Roman" pitchFamily="18" charset="0"/>
                <a:cs typeface="Times New Roman" pitchFamily="18" charset="0"/>
              </a:rPr>
              <a:t>Palatal</a:t>
            </a:r>
          </a:p>
          <a:p>
            <a:pPr fontAlgn="auto">
              <a:spcAft>
                <a:spcPts val="0"/>
              </a:spcAft>
              <a:buFont typeface="Arial" pitchFamily="34" charset="0"/>
              <a:buNone/>
              <a:defRPr/>
            </a:pPr>
            <a:r>
              <a:rPr lang="el-GR" dirty="0" smtClean="0">
                <a:solidFill>
                  <a:schemeClr val="bg1"/>
                </a:solidFill>
                <a:latin typeface="Palatino Linotype" pitchFamily="18" charset="0"/>
                <a:cs typeface="Times New Roman" pitchFamily="18" charset="0"/>
              </a:rPr>
              <a:t>π	</a:t>
            </a:r>
            <a:r>
              <a:rPr lang="en-US" dirty="0" smtClean="0">
                <a:solidFill>
                  <a:schemeClr val="bg1"/>
                </a:solidFill>
                <a:latin typeface="Times New Roman" pitchFamily="18" charset="0"/>
                <a:cs typeface="Times New Roman" pitchFamily="18" charset="0"/>
              </a:rPr>
              <a:t>p</a:t>
            </a:r>
            <a:r>
              <a:rPr lang="el-GR" dirty="0" smtClean="0">
                <a:solidFill>
                  <a:schemeClr val="bg1"/>
                </a:solidFill>
                <a:latin typeface="Times New Roman" pitchFamily="18" charset="0"/>
                <a:cs typeface="Times New Roman" pitchFamily="18" charset="0"/>
              </a:rPr>
              <a:t>			</a:t>
            </a:r>
            <a:r>
              <a:rPr lang="el-GR" dirty="0" smtClean="0">
                <a:solidFill>
                  <a:schemeClr val="bg1"/>
                </a:solidFill>
                <a:latin typeface="Palatino Linotype" pitchFamily="18" charset="0"/>
                <a:cs typeface="Times New Roman" pitchFamily="18" charset="0"/>
              </a:rPr>
              <a:t>τ</a:t>
            </a:r>
            <a:r>
              <a:rPr lang="en-US" dirty="0" smtClean="0">
                <a:solidFill>
                  <a:schemeClr val="bg1"/>
                </a:solidFill>
                <a:latin typeface="Palatino Linotype" pitchFamily="18" charset="0"/>
                <a:cs typeface="Times New Roman" pitchFamily="18" charset="0"/>
              </a:rPr>
              <a:t> </a:t>
            </a:r>
            <a:r>
              <a:rPr lang="en-US" dirty="0" smtClean="0">
                <a:solidFill>
                  <a:schemeClr val="bg1"/>
                </a:solidFill>
                <a:latin typeface="Times New Roman" pitchFamily="18" charset="0"/>
                <a:cs typeface="Times New Roman" pitchFamily="18" charset="0"/>
              </a:rPr>
              <a:t>t</a:t>
            </a:r>
            <a:r>
              <a:rPr lang="el-GR" dirty="0" smtClean="0">
                <a:solidFill>
                  <a:schemeClr val="bg1"/>
                </a:solidFill>
                <a:latin typeface="Times New Roman" pitchFamily="18" charset="0"/>
                <a:cs typeface="Times New Roman" pitchFamily="18" charset="0"/>
              </a:rPr>
              <a:t>			</a:t>
            </a:r>
            <a:r>
              <a:rPr lang="el-GR" dirty="0" smtClean="0">
                <a:solidFill>
                  <a:schemeClr val="bg1"/>
                </a:solidFill>
                <a:latin typeface="Palatino Linotype" pitchFamily="18" charset="0"/>
                <a:cs typeface="Times New Roman" pitchFamily="18" charset="0"/>
              </a:rPr>
              <a:t>κ</a:t>
            </a:r>
            <a:r>
              <a:rPr lang="en-US" dirty="0" smtClean="0">
                <a:solidFill>
                  <a:schemeClr val="bg1"/>
                </a:solidFill>
                <a:latin typeface="Palatino Linotype" pitchFamily="18" charset="0"/>
                <a:cs typeface="Times New Roman" pitchFamily="18" charset="0"/>
              </a:rPr>
              <a:t> </a:t>
            </a:r>
            <a:r>
              <a:rPr lang="en-US" dirty="0" smtClean="0">
                <a:solidFill>
                  <a:schemeClr val="bg1"/>
                </a:solidFill>
                <a:latin typeface="Times New Roman" pitchFamily="18" charset="0"/>
                <a:cs typeface="Times New Roman" pitchFamily="18" charset="0"/>
              </a:rPr>
              <a:t>k	= unvoiced</a:t>
            </a:r>
          </a:p>
          <a:p>
            <a:pPr fontAlgn="auto">
              <a:spcAft>
                <a:spcPts val="0"/>
              </a:spcAft>
              <a:buFont typeface="Arial" pitchFamily="34" charset="0"/>
              <a:buNone/>
              <a:defRPr/>
            </a:pPr>
            <a:r>
              <a:rPr lang="el-GR" dirty="0" smtClean="0">
                <a:solidFill>
                  <a:schemeClr val="bg1"/>
                </a:solidFill>
                <a:latin typeface="Palatino Linotype" pitchFamily="18" charset="0"/>
                <a:cs typeface="Times New Roman" pitchFamily="18" charset="0"/>
              </a:rPr>
              <a:t>β </a:t>
            </a:r>
            <a:r>
              <a:rPr lang="en-US" dirty="0" smtClean="0">
                <a:solidFill>
                  <a:schemeClr val="bg1"/>
                </a:solidFill>
                <a:latin typeface="Times New Roman" pitchFamily="18" charset="0"/>
                <a:cs typeface="Times New Roman" pitchFamily="18" charset="0"/>
              </a:rPr>
              <a:t>b			</a:t>
            </a:r>
            <a:r>
              <a:rPr lang="el-GR" dirty="0" smtClean="0">
                <a:solidFill>
                  <a:schemeClr val="bg1"/>
                </a:solidFill>
                <a:latin typeface="Palatino Linotype" pitchFamily="18" charset="0"/>
                <a:cs typeface="Times New Roman" pitchFamily="18" charset="0"/>
              </a:rPr>
              <a:t>δ </a:t>
            </a:r>
            <a:r>
              <a:rPr lang="en-US" dirty="0" smtClean="0">
                <a:solidFill>
                  <a:schemeClr val="bg1"/>
                </a:solidFill>
                <a:latin typeface="Times New Roman" pitchFamily="18" charset="0"/>
                <a:cs typeface="Times New Roman" pitchFamily="18" charset="0"/>
              </a:rPr>
              <a:t>d			</a:t>
            </a:r>
            <a:r>
              <a:rPr lang="el-GR" dirty="0" smtClean="0">
                <a:solidFill>
                  <a:schemeClr val="bg1"/>
                </a:solidFill>
                <a:latin typeface="Palatino Linotype" pitchFamily="18" charset="0"/>
                <a:cs typeface="Times New Roman" pitchFamily="18" charset="0"/>
              </a:rPr>
              <a:t>γ </a:t>
            </a:r>
            <a:r>
              <a:rPr lang="en-US" dirty="0" smtClean="0">
                <a:solidFill>
                  <a:schemeClr val="bg1"/>
                </a:solidFill>
                <a:latin typeface="Times New Roman" pitchFamily="18" charset="0"/>
                <a:cs typeface="Times New Roman" pitchFamily="18" charset="0"/>
              </a:rPr>
              <a:t>g</a:t>
            </a:r>
            <a:r>
              <a:rPr lang="el-GR" dirty="0" smtClean="0">
                <a:solidFill>
                  <a:schemeClr val="bg1"/>
                </a:solidFill>
                <a:latin typeface="Times New Roman" pitchFamily="18" charset="0"/>
                <a:cs typeface="Times New Roman" pitchFamily="18" charset="0"/>
              </a:rPr>
              <a:t>	= </a:t>
            </a:r>
            <a:r>
              <a:rPr lang="en-US" dirty="0" smtClean="0">
                <a:solidFill>
                  <a:schemeClr val="bg1"/>
                </a:solidFill>
                <a:latin typeface="Times New Roman" pitchFamily="18" charset="0"/>
                <a:cs typeface="Times New Roman" pitchFamily="18" charset="0"/>
              </a:rPr>
              <a:t>voiced</a:t>
            </a:r>
          </a:p>
          <a:p>
            <a:pPr fontAlgn="auto">
              <a:spcAft>
                <a:spcPts val="0"/>
              </a:spcAft>
              <a:buFont typeface="Arial" pitchFamily="34" charset="0"/>
              <a:buNone/>
              <a:defRPr/>
            </a:pPr>
            <a:r>
              <a:rPr lang="el-GR" dirty="0" smtClean="0">
                <a:solidFill>
                  <a:schemeClr val="bg1"/>
                </a:solidFill>
                <a:latin typeface="Palatino Linotype" pitchFamily="18" charset="0"/>
                <a:cs typeface="Times New Roman" pitchFamily="18" charset="0"/>
              </a:rPr>
              <a:t>φ </a:t>
            </a:r>
            <a:r>
              <a:rPr lang="en-US" dirty="0" smtClean="0">
                <a:solidFill>
                  <a:schemeClr val="bg1"/>
                </a:solidFill>
                <a:latin typeface="Times New Roman" pitchFamily="18" charset="0"/>
                <a:cs typeface="Times New Roman" pitchFamily="18" charset="0"/>
              </a:rPr>
              <a:t>ph			</a:t>
            </a:r>
            <a:r>
              <a:rPr lang="el-GR" dirty="0" smtClean="0">
                <a:solidFill>
                  <a:schemeClr val="bg1"/>
                </a:solidFill>
                <a:latin typeface="Palatino Linotype" pitchFamily="18" charset="0"/>
                <a:cs typeface="Times New Roman" pitchFamily="18" charset="0"/>
              </a:rPr>
              <a:t>θ </a:t>
            </a:r>
            <a:r>
              <a:rPr lang="en-US" dirty="0" err="1" smtClean="0">
                <a:solidFill>
                  <a:schemeClr val="bg1"/>
                </a:solidFill>
                <a:latin typeface="Times New Roman" pitchFamily="18" charset="0"/>
                <a:cs typeface="Times New Roman" pitchFamily="18" charset="0"/>
              </a:rPr>
              <a:t>th</a:t>
            </a:r>
            <a:r>
              <a:rPr lang="en-US" dirty="0" smtClean="0">
                <a:solidFill>
                  <a:schemeClr val="bg1"/>
                </a:solidFill>
                <a:latin typeface="Times New Roman" pitchFamily="18" charset="0"/>
                <a:cs typeface="Times New Roman" pitchFamily="18" charset="0"/>
              </a:rPr>
              <a:t>			</a:t>
            </a:r>
            <a:r>
              <a:rPr lang="el-GR" dirty="0" smtClean="0">
                <a:solidFill>
                  <a:schemeClr val="bg1"/>
                </a:solidFill>
                <a:latin typeface="Palatino Linotype" pitchFamily="18" charset="0"/>
                <a:cs typeface="Times New Roman" pitchFamily="18" charset="0"/>
              </a:rPr>
              <a:t>χ </a:t>
            </a:r>
            <a:r>
              <a:rPr lang="en-US" dirty="0" err="1" smtClean="0">
                <a:solidFill>
                  <a:schemeClr val="bg1"/>
                </a:solidFill>
                <a:latin typeface="Times New Roman" pitchFamily="18" charset="0"/>
                <a:cs typeface="Times New Roman" pitchFamily="18" charset="0"/>
              </a:rPr>
              <a:t>kh</a:t>
            </a:r>
            <a:r>
              <a:rPr lang="el-GR" dirty="0" smtClean="0">
                <a:solidFill>
                  <a:schemeClr val="bg1"/>
                </a:solidFill>
                <a:latin typeface="Times New Roman" pitchFamily="18" charset="0"/>
                <a:cs typeface="Times New Roman" pitchFamily="18" charset="0"/>
              </a:rPr>
              <a:t>	= </a:t>
            </a:r>
            <a:r>
              <a:rPr lang="en-US" dirty="0" smtClean="0">
                <a:solidFill>
                  <a:schemeClr val="bg1"/>
                </a:solidFill>
                <a:latin typeface="Times New Roman" pitchFamily="18" charset="0"/>
                <a:cs typeface="Times New Roman" pitchFamily="18" charset="0"/>
              </a:rPr>
              <a:t>aspirated</a:t>
            </a:r>
          </a:p>
          <a:p>
            <a:pPr fontAlgn="auto">
              <a:spcAft>
                <a:spcPts val="0"/>
              </a:spcAft>
              <a:buFont typeface="Arial" pitchFamily="34" charset="0"/>
              <a:buNone/>
              <a:defRPr/>
            </a:pPr>
            <a:r>
              <a:rPr lang="el-GR" dirty="0" smtClean="0">
                <a:solidFill>
                  <a:schemeClr val="bg1"/>
                </a:solidFill>
                <a:latin typeface="Palatino Linotype" pitchFamily="18" charset="0"/>
                <a:cs typeface="Times New Roman" pitchFamily="18" charset="0"/>
              </a:rPr>
              <a:t>ψ </a:t>
            </a:r>
            <a:r>
              <a:rPr lang="en-US" dirty="0" err="1" smtClean="0">
                <a:solidFill>
                  <a:schemeClr val="bg1"/>
                </a:solidFill>
                <a:latin typeface="Times New Roman" pitchFamily="18" charset="0"/>
                <a:cs typeface="Times New Roman" pitchFamily="18" charset="0"/>
              </a:rPr>
              <a:t>ps</a:t>
            </a:r>
            <a:r>
              <a:rPr lang="en-US" dirty="0" smtClean="0">
                <a:solidFill>
                  <a:schemeClr val="bg1"/>
                </a:solidFill>
                <a:latin typeface="Times New Roman" pitchFamily="18" charset="0"/>
                <a:cs typeface="Times New Roman" pitchFamily="18" charset="0"/>
              </a:rPr>
              <a:t>			</a:t>
            </a:r>
            <a:r>
              <a:rPr lang="el-GR" dirty="0" smtClean="0">
                <a:solidFill>
                  <a:schemeClr val="bg1"/>
                </a:solidFill>
                <a:latin typeface="Palatino Linotype" pitchFamily="18" charset="0"/>
                <a:cs typeface="Times New Roman" pitchFamily="18" charset="0"/>
              </a:rPr>
              <a:t>σ </a:t>
            </a:r>
            <a:r>
              <a:rPr lang="en-US" dirty="0" smtClean="0">
                <a:solidFill>
                  <a:schemeClr val="bg1"/>
                </a:solidFill>
                <a:latin typeface="Times New Roman" pitchFamily="18" charset="0"/>
                <a:cs typeface="Times New Roman" pitchFamily="18" charset="0"/>
              </a:rPr>
              <a:t>s			</a:t>
            </a:r>
            <a:r>
              <a:rPr lang="el-GR" dirty="0" smtClean="0">
                <a:solidFill>
                  <a:schemeClr val="bg1"/>
                </a:solidFill>
                <a:latin typeface="Palatino Linotype" pitchFamily="18" charset="0"/>
                <a:cs typeface="Times New Roman" pitchFamily="18" charset="0"/>
              </a:rPr>
              <a:t>ξ </a:t>
            </a:r>
            <a:r>
              <a:rPr lang="en-US" dirty="0" err="1" smtClean="0">
                <a:solidFill>
                  <a:schemeClr val="bg1"/>
                </a:solidFill>
                <a:latin typeface="Times New Roman" pitchFamily="18" charset="0"/>
                <a:cs typeface="Times New Roman" pitchFamily="18" charset="0"/>
              </a:rPr>
              <a:t>ks</a:t>
            </a:r>
            <a:r>
              <a:rPr lang="el-GR" dirty="0" smtClean="0">
                <a:solidFill>
                  <a:schemeClr val="bg1"/>
                </a:solidFill>
                <a:latin typeface="Times New Roman" pitchFamily="18" charset="0"/>
                <a:cs typeface="Times New Roman" pitchFamily="18" charset="0"/>
              </a:rPr>
              <a:t>	= + </a:t>
            </a:r>
            <a:r>
              <a:rPr lang="el-GR" dirty="0" smtClean="0">
                <a:solidFill>
                  <a:schemeClr val="bg1"/>
                </a:solidFill>
                <a:latin typeface="Palatino Linotype" pitchFamily="18" charset="0"/>
                <a:cs typeface="Times New Roman" pitchFamily="18" charset="0"/>
              </a:rPr>
              <a:t>σ </a:t>
            </a:r>
            <a:endParaRPr lang="en-US" dirty="0" smtClean="0">
              <a:solidFill>
                <a:schemeClr val="bg1"/>
              </a:solidFill>
              <a:latin typeface="Palatino Linotype" pitchFamily="18" charset="0"/>
              <a:cs typeface="Times New Roman" pitchFamily="18" charset="0"/>
            </a:endParaRPr>
          </a:p>
          <a:p>
            <a:pPr fontAlgn="auto">
              <a:spcAft>
                <a:spcPts val="0"/>
              </a:spcAft>
              <a:buFont typeface="Arial" pitchFamily="34" charset="0"/>
              <a:buNone/>
              <a:defRPr/>
            </a:pPr>
            <a:r>
              <a:rPr lang="el-GR" dirty="0" smtClean="0">
                <a:solidFill>
                  <a:schemeClr val="bg1"/>
                </a:solidFill>
                <a:latin typeface="Palatino Linotype" pitchFamily="18" charset="0"/>
                <a:cs typeface="Times New Roman" pitchFamily="18" charset="0"/>
              </a:rPr>
              <a:t>μ </a:t>
            </a:r>
            <a:r>
              <a:rPr lang="en-US" dirty="0" smtClean="0">
                <a:solidFill>
                  <a:schemeClr val="bg1"/>
                </a:solidFill>
                <a:latin typeface="Times New Roman" pitchFamily="18" charset="0"/>
                <a:cs typeface="Times New Roman" pitchFamily="18" charset="0"/>
              </a:rPr>
              <a:t>m</a:t>
            </a:r>
            <a:r>
              <a:rPr lang="el-GR"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	</a:t>
            </a:r>
            <a:r>
              <a:rPr lang="el-GR" dirty="0" smtClean="0">
                <a:solidFill>
                  <a:schemeClr val="bg1"/>
                </a:solidFill>
                <a:latin typeface="Palatino Linotype" pitchFamily="18" charset="0"/>
                <a:cs typeface="Times New Roman" pitchFamily="18" charset="0"/>
              </a:rPr>
              <a:t>ν </a:t>
            </a:r>
            <a:r>
              <a:rPr lang="en-US" dirty="0" smtClean="0">
                <a:solidFill>
                  <a:schemeClr val="bg1"/>
                </a:solidFill>
                <a:latin typeface="Times New Roman" pitchFamily="18" charset="0"/>
                <a:cs typeface="Times New Roman" pitchFamily="18" charset="0"/>
              </a:rPr>
              <a:t>n </a:t>
            </a:r>
            <a:r>
              <a:rPr lang="el-GR"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γκ</a:t>
            </a:r>
            <a:r>
              <a:rPr lang="el-GR"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γγ</a:t>
            </a:r>
            <a:r>
              <a:rPr lang="el-GR"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γχ</a:t>
            </a:r>
            <a:r>
              <a:rPr lang="el-GR"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γξ</a:t>
            </a:r>
            <a:r>
              <a:rPr lang="en-US" sz="24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ng</a:t>
            </a:r>
            <a:r>
              <a:rPr lang="en-US" dirty="0" smtClean="0">
                <a:solidFill>
                  <a:schemeClr val="bg1"/>
                </a:solidFill>
                <a:latin typeface="Times New Roman" pitchFamily="18" charset="0"/>
                <a:cs typeface="Times New Roman" pitchFamily="18" charset="0"/>
              </a:rPr>
              <a:t> nasals </a:t>
            </a:r>
            <a:endParaRPr lang="el-GR" dirty="0" smtClean="0">
              <a:solidFill>
                <a:schemeClr val="bg1"/>
              </a:solidFill>
              <a:latin typeface="Times New Roman" pitchFamily="18" charset="0"/>
              <a:cs typeface="Times New Roman" pitchFamily="18" charset="0"/>
            </a:endParaRPr>
          </a:p>
          <a:p>
            <a:pPr fontAlgn="auto">
              <a:spcAft>
                <a:spcPts val="0"/>
              </a:spcAft>
              <a:buFontTx/>
              <a:buNone/>
              <a:defRPr/>
            </a:pPr>
            <a:r>
              <a:rPr lang="en-US" dirty="0" smtClean="0">
                <a:solidFill>
                  <a:schemeClr val="bg1"/>
                </a:solidFill>
                <a:latin typeface="Times New Roman" pitchFamily="18" charset="0"/>
                <a:cs typeface="Times New Roman" pitchFamily="18" charset="0"/>
              </a:rPr>
              <a:t>				</a:t>
            </a:r>
            <a:r>
              <a:rPr lang="el-GR" dirty="0" smtClean="0">
                <a:solidFill>
                  <a:schemeClr val="bg1"/>
                </a:solidFill>
                <a:latin typeface="Palatino Linotype" pitchFamily="18" charset="0"/>
                <a:cs typeface="Times New Roman" pitchFamily="18" charset="0"/>
              </a:rPr>
              <a:t>λ </a:t>
            </a:r>
            <a:r>
              <a:rPr lang="en-US" dirty="0" smtClean="0">
                <a:solidFill>
                  <a:schemeClr val="bg1"/>
                </a:solidFill>
                <a:latin typeface="Times New Roman" pitchFamily="18" charset="0"/>
                <a:cs typeface="Times New Roman" pitchFamily="18" charset="0"/>
              </a:rPr>
              <a:t>l 			</a:t>
            </a:r>
            <a:r>
              <a:rPr lang="el-GR" dirty="0" smtClean="0">
                <a:solidFill>
                  <a:schemeClr val="bg1"/>
                </a:solidFill>
                <a:latin typeface="Palatino Linotype" pitchFamily="18" charset="0"/>
                <a:cs typeface="Times New Roman" pitchFamily="18" charset="0"/>
              </a:rPr>
              <a:t>ρ </a:t>
            </a:r>
            <a:r>
              <a:rPr lang="en-US" dirty="0" smtClean="0">
                <a:solidFill>
                  <a:schemeClr val="bg1"/>
                </a:solidFill>
                <a:latin typeface="Times New Roman" pitchFamily="18" charset="0"/>
                <a:cs typeface="Times New Roman" pitchFamily="18" charset="0"/>
              </a:rPr>
              <a:t>r 	= liquids</a:t>
            </a:r>
          </a:p>
          <a:p>
            <a:pPr fontAlgn="auto">
              <a:spcAft>
                <a:spcPts val="0"/>
              </a:spcAft>
              <a:buFontTx/>
              <a:buNone/>
              <a:defRPr/>
            </a:pPr>
            <a:r>
              <a:rPr lang="el-GR"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	</a:t>
            </a:r>
          </a:p>
        </p:txBody>
      </p:sp>
      <p:sp>
        <p:nvSpPr>
          <p:cNvPr id="2" name="Rectangle 1"/>
          <p:cNvSpPr/>
          <p:nvPr/>
        </p:nvSpPr>
        <p:spPr>
          <a:xfrm>
            <a:off x="5943600" y="3048000"/>
            <a:ext cx="2743200" cy="10668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9253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smtClean="0">
                <a:solidFill>
                  <a:srgbClr val="FFFF00"/>
                </a:solidFill>
                <a:latin typeface="Palatino Linotype" pitchFamily="18" charset="0"/>
                <a:cs typeface="Times New Roman" pitchFamily="18" charset="0"/>
              </a:rPr>
              <a:t>δέ</a:t>
            </a:r>
            <a:r>
              <a:rPr lang="el-GR" dirty="0" smtClean="0">
                <a:solidFill>
                  <a:schemeClr val="bg1"/>
                </a:solidFill>
                <a:latin typeface="Palatino Linotype" pitchFamily="18" charset="0"/>
                <a:cs typeface="Times New Roman" pitchFamily="18" charset="0"/>
              </a:rPr>
              <a:t>δει</a:t>
            </a:r>
            <a:r>
              <a:rPr lang="el-GR" u="sng" dirty="0" smtClean="0">
                <a:solidFill>
                  <a:srgbClr val="FFFF00"/>
                </a:solidFill>
                <a:latin typeface="Palatino Linotype" pitchFamily="18" charset="0"/>
                <a:cs typeface="Times New Roman" pitchFamily="18" charset="0"/>
              </a:rPr>
              <a:t>γ</a:t>
            </a:r>
            <a:r>
              <a:rPr lang="el-GR" dirty="0" smtClean="0">
                <a:solidFill>
                  <a:srgbClr val="FFFF00"/>
                </a:solidFill>
                <a:latin typeface="Palatino Linotype" pitchFamily="18" charset="0"/>
                <a:cs typeface="Times New Roman" pitchFamily="18" charset="0"/>
              </a:rPr>
              <a:t>μαι</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δέ</a:t>
            </a:r>
            <a:r>
              <a:rPr lang="el-GR" dirty="0" smtClean="0">
                <a:solidFill>
                  <a:schemeClr val="bg1"/>
                </a:solidFill>
                <a:latin typeface="Palatino Linotype" pitchFamily="18" charset="0"/>
                <a:cs typeface="Times New Roman" pitchFamily="18" charset="0"/>
              </a:rPr>
              <a:t>δει</a:t>
            </a:r>
            <a:r>
              <a:rPr lang="el-GR" u="sng" dirty="0" smtClean="0">
                <a:solidFill>
                  <a:srgbClr val="FFFF00"/>
                </a:solidFill>
                <a:latin typeface="Palatino Linotype" pitchFamily="18" charset="0"/>
                <a:cs typeface="Times New Roman" pitchFamily="18" charset="0"/>
              </a:rPr>
              <a:t>γ</a:t>
            </a:r>
            <a:r>
              <a:rPr lang="el-GR" dirty="0" smtClean="0">
                <a:solidFill>
                  <a:srgbClr val="FFFF00"/>
                </a:solidFill>
                <a:latin typeface="Palatino Linotype" pitchFamily="18" charset="0"/>
                <a:cs typeface="Times New Roman" pitchFamily="18" charset="0"/>
              </a:rPr>
              <a:t>ξαι</a:t>
            </a:r>
            <a:r>
              <a:rPr lang="el-GR" dirty="0" smtClean="0">
                <a:solidFill>
                  <a:schemeClr val="bg1"/>
                </a:solidFill>
                <a:latin typeface="Palatino Linotype" pitchFamily="18" charset="0"/>
                <a:cs typeface="Times New Roman" pitchFamily="18" charset="0"/>
              </a:rPr>
              <a:t> </a:t>
            </a:r>
          </a:p>
          <a:p>
            <a:r>
              <a:rPr lang="el-GR" dirty="0" smtClean="0">
                <a:solidFill>
                  <a:srgbClr val="FFFF00"/>
                </a:solidFill>
                <a:latin typeface="Palatino Linotype" pitchFamily="18" charset="0"/>
                <a:cs typeface="Times New Roman" pitchFamily="18" charset="0"/>
              </a:rPr>
              <a:t>δέ</a:t>
            </a:r>
            <a:r>
              <a:rPr lang="el-GR" dirty="0" smtClean="0">
                <a:solidFill>
                  <a:schemeClr val="bg1"/>
                </a:solidFill>
                <a:latin typeface="Palatino Linotype" pitchFamily="18" charset="0"/>
                <a:cs typeface="Times New Roman" pitchFamily="18" charset="0"/>
              </a:rPr>
              <a:t>δει</a:t>
            </a:r>
            <a:r>
              <a:rPr lang="el-GR" u="sng" dirty="0" smtClean="0">
                <a:solidFill>
                  <a:srgbClr val="FFFF00"/>
                </a:solidFill>
                <a:latin typeface="Palatino Linotype" pitchFamily="18" charset="0"/>
                <a:cs typeface="Times New Roman" pitchFamily="18" charset="0"/>
              </a:rPr>
              <a:t>γ</a:t>
            </a:r>
            <a:r>
              <a:rPr lang="el-GR" dirty="0" smtClean="0">
                <a:solidFill>
                  <a:srgbClr val="FFFF00"/>
                </a:solidFill>
                <a:latin typeface="Palatino Linotype" pitchFamily="18" charset="0"/>
                <a:cs typeface="Times New Roman" pitchFamily="18" charset="0"/>
              </a:rPr>
              <a:t>κται</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rgbClr val="FFFF00"/>
                </a:solidFill>
                <a:latin typeface="Palatino Linotype" pitchFamily="18" charset="0"/>
                <a:cs typeface="Times New Roman" pitchFamily="18" charset="0"/>
              </a:rPr>
              <a:t>δε</a:t>
            </a:r>
            <a:r>
              <a:rPr lang="el-GR" dirty="0" smtClean="0">
                <a:solidFill>
                  <a:schemeClr val="bg1"/>
                </a:solidFill>
                <a:latin typeface="Palatino Linotype" pitchFamily="18" charset="0"/>
                <a:cs typeface="Times New Roman" pitchFamily="18" charset="0"/>
              </a:rPr>
              <a:t>δεί</a:t>
            </a:r>
            <a:r>
              <a:rPr lang="el-GR" u="sng" dirty="0" smtClean="0">
                <a:solidFill>
                  <a:srgbClr val="FFFF00"/>
                </a:solidFill>
                <a:latin typeface="Palatino Linotype" pitchFamily="18" charset="0"/>
                <a:cs typeface="Times New Roman" pitchFamily="18" charset="0"/>
              </a:rPr>
              <a:t>γ</a:t>
            </a:r>
            <a:r>
              <a:rPr lang="el-GR" dirty="0" smtClean="0">
                <a:solidFill>
                  <a:srgbClr val="FFFF00"/>
                </a:solidFill>
                <a:latin typeface="Palatino Linotype" pitchFamily="18" charset="0"/>
                <a:cs typeface="Times New Roman" pitchFamily="18" charset="0"/>
              </a:rPr>
              <a:t>μεθα</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δέ</a:t>
            </a:r>
            <a:r>
              <a:rPr lang="el-GR" dirty="0" smtClean="0">
                <a:solidFill>
                  <a:schemeClr val="bg1"/>
                </a:solidFill>
                <a:latin typeface="Palatino Linotype" pitchFamily="18" charset="0"/>
                <a:cs typeface="Times New Roman" pitchFamily="18" charset="0"/>
              </a:rPr>
              <a:t>δει</a:t>
            </a:r>
            <a:r>
              <a:rPr lang="el-GR" u="sng" dirty="0">
                <a:solidFill>
                  <a:srgbClr val="FFFF00"/>
                </a:solidFill>
                <a:latin typeface="Palatino Linotype" pitchFamily="18" charset="0"/>
                <a:cs typeface="Times New Roman" pitchFamily="18" charset="0"/>
              </a:rPr>
              <a:t>γ</a:t>
            </a:r>
            <a:r>
              <a:rPr lang="el-GR" dirty="0" smtClean="0">
                <a:solidFill>
                  <a:srgbClr val="FFFF00"/>
                </a:solidFill>
                <a:latin typeface="Palatino Linotype" pitchFamily="18" charset="0"/>
                <a:cs typeface="Times New Roman" pitchFamily="18" charset="0"/>
              </a:rPr>
              <a:t>χθε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n-US" sz="2000" dirty="0" smtClean="0">
                <a:solidFill>
                  <a:schemeClr val="bg1"/>
                </a:solidFill>
                <a:latin typeface="Times New Roman" pitchFamily="18" charset="0"/>
                <a:cs typeface="Times New Roman" pitchFamily="18" charset="0"/>
              </a:rPr>
              <a:t>See section on periphrastic forms with participles.</a:t>
            </a: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60579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Perfect Indicative Middle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δείκνυμι</a:t>
            </a:r>
            <a:r>
              <a:rPr lang="en-US" sz="2000" dirty="0" smtClean="0">
                <a:solidFill>
                  <a:schemeClr val="bg1"/>
                </a:solidFill>
                <a:latin typeface="Times New Roman" pitchFamily="18" charset="0"/>
                <a:cs typeface="Times New Roman" pitchFamily="18" charset="0"/>
              </a:rPr>
              <a:t> </a:t>
            </a:r>
            <a:endParaRPr lang="en-US" sz="2000" dirty="0"/>
          </a:p>
        </p:txBody>
      </p:sp>
      <p:sp>
        <p:nvSpPr>
          <p:cNvPr id="5" name="TextBox 4"/>
          <p:cNvSpPr txBox="1"/>
          <p:nvPr/>
        </p:nvSpPr>
        <p:spPr>
          <a:xfrm>
            <a:off x="609599" y="3733800"/>
            <a:ext cx="7848601" cy="1938992"/>
          </a:xfrm>
          <a:prstGeom prst="rect">
            <a:avLst/>
          </a:prstGeom>
          <a:noFill/>
          <a:ln w="12700">
            <a:solidFill>
              <a:schemeClr val="bg1"/>
            </a:solidFill>
          </a:ln>
        </p:spPr>
        <p:txBody>
          <a:bodyPr wrap="square" rtlCol="0">
            <a:spAutoFit/>
          </a:bodyPr>
          <a:lstStyle/>
          <a:p>
            <a:r>
              <a:rPr lang="en-US" sz="2000" dirty="0" smtClean="0">
                <a:solidFill>
                  <a:schemeClr val="bg1"/>
                </a:solidFill>
                <a:latin typeface="Times New Roman" pitchFamily="18" charset="0"/>
                <a:cs typeface="Times New Roman" pitchFamily="18" charset="0"/>
              </a:rPr>
              <a:t>Notice that </a:t>
            </a:r>
            <a:r>
              <a:rPr lang="en-US" sz="2000" dirty="0">
                <a:solidFill>
                  <a:schemeClr val="bg1"/>
                </a:solidFill>
                <a:latin typeface="Times New Roman" pitchFamily="18" charset="0"/>
                <a:cs typeface="Times New Roman" pitchFamily="18" charset="0"/>
              </a:rPr>
              <a:t>a</a:t>
            </a:r>
            <a:r>
              <a:rPr lang="en-US" sz="2000" dirty="0" smtClean="0">
                <a:solidFill>
                  <a:schemeClr val="bg1"/>
                </a:solidFill>
                <a:latin typeface="Times New Roman" pitchFamily="18" charset="0"/>
                <a:cs typeface="Times New Roman" pitchFamily="18" charset="0"/>
              </a:rPr>
              <a:t> final consonant of a verb stem (here -</a:t>
            </a:r>
            <a:r>
              <a:rPr lang="el-GR" sz="2000" dirty="0">
                <a:solidFill>
                  <a:srgbClr val="FFFF00"/>
                </a:solidFill>
                <a:latin typeface="Palatino Linotype" pitchFamily="18" charset="0"/>
                <a:cs typeface="Times New Roman" pitchFamily="18" charset="0"/>
              </a:rPr>
              <a:t>κ</a:t>
            </a:r>
            <a:r>
              <a:rPr lang="en-US" sz="2000" dirty="0" smtClean="0">
                <a:solidFill>
                  <a:schemeClr val="bg1"/>
                </a:solidFill>
                <a:latin typeface="Times New Roman" pitchFamily="18" charset="0"/>
                <a:cs typeface="Times New Roman" pitchFamily="18" charset="0"/>
              </a:rPr>
              <a:t>) assimilates to the initial sound of the personal ending. </a:t>
            </a:r>
          </a:p>
          <a:p>
            <a:endParaRPr lang="en-US" sz="2000" dirty="0">
              <a:solidFill>
                <a:schemeClr val="bg1"/>
              </a:solidFill>
              <a:latin typeface="Times New Roman" pitchFamily="18" charset="0"/>
              <a:cs typeface="Times New Roman" pitchFamily="18" charset="0"/>
            </a:endParaRPr>
          </a:p>
          <a:p>
            <a:r>
              <a:rPr lang="en-US" sz="2000" dirty="0" smtClean="0">
                <a:solidFill>
                  <a:schemeClr val="bg1"/>
                </a:solidFill>
                <a:latin typeface="Times New Roman" pitchFamily="18" charset="0"/>
                <a:cs typeface="Times New Roman" pitchFamily="18" charset="0"/>
              </a:rPr>
              <a:t>In practice, Greek avoided many forms that are difficult to pronounce and did not even try to say the third person plural form </a:t>
            </a:r>
            <a:r>
              <a:rPr lang="en-US" sz="2000" dirty="0">
                <a:solidFill>
                  <a:schemeClr val="bg1"/>
                </a:solidFill>
                <a:latin typeface="Times New Roman" pitchFamily="18" charset="0"/>
                <a:cs typeface="Times New Roman" pitchFamily="18" charset="0"/>
              </a:rPr>
              <a:t>in this </a:t>
            </a:r>
            <a:r>
              <a:rPr lang="en-US" sz="2000" dirty="0" smtClean="0">
                <a:solidFill>
                  <a:schemeClr val="bg1"/>
                </a:solidFill>
                <a:latin typeface="Times New Roman" pitchFamily="18" charset="0"/>
                <a:cs typeface="Times New Roman" pitchFamily="18" charset="0"/>
              </a:rPr>
              <a:t>case </a:t>
            </a:r>
            <a:r>
              <a:rPr lang="en-US" sz="2000" dirty="0">
                <a:solidFill>
                  <a:schemeClr val="bg1"/>
                </a:solidFill>
                <a:latin typeface="Times New Roman" pitchFamily="18" charset="0"/>
                <a:cs typeface="Times New Roman" pitchFamily="18" charset="0"/>
              </a:rPr>
              <a:t>(which </a:t>
            </a:r>
            <a:r>
              <a:rPr lang="en-US" sz="2000" dirty="0" smtClean="0">
                <a:solidFill>
                  <a:schemeClr val="bg1"/>
                </a:solidFill>
                <a:latin typeface="Times New Roman" pitchFamily="18" charset="0"/>
                <a:cs typeface="Times New Roman" pitchFamily="18" charset="0"/>
              </a:rPr>
              <a:t>would require somehow pronouncing *</a:t>
            </a:r>
            <a:r>
              <a:rPr lang="el-GR" sz="2000" dirty="0" smtClean="0">
                <a:solidFill>
                  <a:srgbClr val="FFFF00"/>
                </a:solidFill>
                <a:latin typeface="Palatino Linotype" pitchFamily="18" charset="0"/>
                <a:cs typeface="Times New Roman" pitchFamily="18" charset="0"/>
              </a:rPr>
              <a:t>δέ</a:t>
            </a:r>
            <a:r>
              <a:rPr lang="en-US" sz="2000" dirty="0" smtClean="0">
                <a:solidFill>
                  <a:srgbClr val="FFFF00"/>
                </a:solidFill>
                <a:latin typeface="Palatino Linotype"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δεικ</a:t>
            </a:r>
            <a:r>
              <a:rPr lang="en-US" sz="2000" dirty="0" smtClean="0">
                <a:solidFill>
                  <a:srgbClr val="FFFF00"/>
                </a:solidFill>
                <a:latin typeface="Palatino Linotype"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νται</a:t>
            </a:r>
            <a:r>
              <a:rPr lang="en-US" sz="2000" dirty="0" smtClean="0">
                <a:solidFill>
                  <a:schemeClr val="bg1"/>
                </a:solidFill>
                <a:latin typeface="Times New Roman" pitchFamily="18" charset="0"/>
                <a:cs typeface="Times New Roman" pitchFamily="18" charset="0"/>
              </a:rPr>
              <a:t>). </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385418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In the </a:t>
            </a:r>
            <a:r>
              <a:rPr lang="en-US" sz="2400" dirty="0" smtClean="0">
                <a:solidFill>
                  <a:srgbClr val="FFFF00"/>
                </a:solidFill>
                <a:latin typeface="Times New Roman" pitchFamily="18" charset="0"/>
                <a:cs typeface="Times New Roman" pitchFamily="18" charset="0"/>
              </a:rPr>
              <a:t>infinitive mood</a:t>
            </a:r>
            <a:r>
              <a:rPr lang="en-US" sz="2400" dirty="0" smtClean="0">
                <a:solidFill>
                  <a:schemeClr val="bg1"/>
                </a:solidFill>
                <a:latin typeface="Times New Roman" pitchFamily="18" charset="0"/>
                <a:cs typeface="Times New Roman" pitchFamily="18" charset="0"/>
              </a:rPr>
              <a:t>, the </a:t>
            </a:r>
            <a:r>
              <a:rPr lang="en-US" sz="2400" dirty="0" smtClean="0">
                <a:solidFill>
                  <a:srgbClr val="FFFF00"/>
                </a:solidFill>
                <a:latin typeface="Times New Roman" pitchFamily="18" charset="0"/>
                <a:cs typeface="Times New Roman" pitchFamily="18" charset="0"/>
              </a:rPr>
              <a:t>Perfect Tense </a:t>
            </a:r>
            <a:r>
              <a:rPr lang="en-US" sz="2400" dirty="0" smtClean="0">
                <a:solidFill>
                  <a:schemeClr val="bg1"/>
                </a:solidFill>
                <a:latin typeface="Times New Roman" pitchFamily="18" charset="0"/>
                <a:cs typeface="Times New Roman" pitchFamily="18" charset="0"/>
              </a:rPr>
              <a:t>the same endings as </a:t>
            </a:r>
            <a:r>
              <a:rPr lang="en-US" sz="2000" dirty="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μι</a:t>
            </a:r>
            <a:r>
              <a:rPr lang="en-US" sz="2400" dirty="0" smtClean="0">
                <a:solidFill>
                  <a:schemeClr val="bg1"/>
                </a:solidFill>
                <a:latin typeface="Times New Roman" pitchFamily="18" charset="0"/>
                <a:cs typeface="Times New Roman" pitchFamily="18" charset="0"/>
              </a:rPr>
              <a:t> verbs:  </a:t>
            </a:r>
            <a:endParaRPr lang="el-GR" sz="2400" dirty="0" smtClean="0">
              <a:solidFill>
                <a:schemeClr val="bg1"/>
              </a:solidFill>
              <a:latin typeface="Times New Roman" pitchFamily="18" charset="0"/>
              <a:cs typeface="Times New Roman" pitchFamily="18" charset="0"/>
            </a:endParaRPr>
          </a:p>
          <a:p>
            <a:pPr>
              <a:buNone/>
              <a:defRPr/>
            </a:pPr>
            <a:endParaRPr lang="en-US" sz="24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ναι</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active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σθαι</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middle </a:t>
            </a:r>
          </a:p>
          <a:p>
            <a:pPr>
              <a:defRPr/>
            </a:pPr>
            <a:r>
              <a:rPr lang="en-US" sz="2400" dirty="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λελυκ</a:t>
            </a:r>
            <a:r>
              <a:rPr lang="el-GR" sz="2400" b="1" u="sng" dirty="0" smtClean="0">
                <a:solidFill>
                  <a:srgbClr val="FFFF00"/>
                </a:solidFill>
                <a:latin typeface="Palatino Linotype" pitchFamily="18" charset="0"/>
                <a:cs typeface="Times New Roman" pitchFamily="18" charset="0"/>
              </a:rPr>
              <a:t>έναι</a:t>
            </a:r>
            <a:r>
              <a:rPr lang="en-US" sz="24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000" b="1" dirty="0">
                <a:solidFill>
                  <a:srgbClr val="FFFF00"/>
                </a:solidFill>
                <a:latin typeface="Palatino Linotype"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λελυκ</a:t>
            </a:r>
            <a:r>
              <a:rPr lang="el-GR" sz="2400" b="1" u="sng" dirty="0" smtClean="0">
                <a:solidFill>
                  <a:srgbClr val="FFFF00"/>
                </a:solidFill>
                <a:latin typeface="Palatino Linotype" pitchFamily="18" charset="0"/>
                <a:cs typeface="Times New Roman" pitchFamily="18" charset="0"/>
              </a:rPr>
              <a:t>έσθαι</a:t>
            </a:r>
            <a:endParaRPr lang="el-GR" sz="2000" b="1" u="sng" dirty="0" smtClean="0">
              <a:solidFill>
                <a:srgbClr val="FFFF00"/>
              </a:solidFill>
              <a:latin typeface="Palatino Linotype"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δεδειχ</a:t>
            </a:r>
            <a:r>
              <a:rPr lang="el-GR" sz="2400" b="1" u="sng" dirty="0" smtClean="0">
                <a:solidFill>
                  <a:srgbClr val="FFFF00"/>
                </a:solidFill>
                <a:latin typeface="Palatino Linotype" pitchFamily="18" charset="0"/>
                <a:cs typeface="Times New Roman" pitchFamily="18" charset="0"/>
              </a:rPr>
              <a:t>έναι</a:t>
            </a:r>
            <a:r>
              <a:rPr lang="en-US" sz="2400" dirty="0" smtClean="0">
                <a:solidFill>
                  <a:schemeClr val="bg1"/>
                </a:solidFill>
                <a:latin typeface="Times New Roman"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000" b="1" dirty="0">
                <a:solidFill>
                  <a:srgbClr val="FFFF00"/>
                </a:solidFill>
                <a:latin typeface="Palatino Linotype"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δεδειχ</a:t>
            </a:r>
            <a:r>
              <a:rPr lang="el-GR" sz="2400" b="1" u="sng" dirty="0" smtClean="0">
                <a:solidFill>
                  <a:srgbClr val="FFFF00"/>
                </a:solidFill>
                <a:latin typeface="Palatino Linotype" pitchFamily="18" charset="0"/>
                <a:cs typeface="Times New Roman" pitchFamily="18" charset="0"/>
              </a:rPr>
              <a:t>έσθαι</a:t>
            </a:r>
            <a:r>
              <a:rPr lang="en-US" sz="2400" dirty="0" smtClean="0">
                <a:solidFill>
                  <a:schemeClr val="bg1"/>
                </a:solidFill>
                <a:latin typeface="Times New Roman" pitchFamily="18" charset="0"/>
                <a:cs typeface="Times New Roman" pitchFamily="18" charset="0"/>
              </a:rPr>
              <a:t> </a:t>
            </a:r>
            <a:endParaRPr lang="el-GR" sz="2400" dirty="0" smtClean="0">
              <a:solidFill>
                <a:schemeClr val="bg1"/>
              </a:solidFill>
              <a:latin typeface="Times New Roman" pitchFamily="18" charset="0"/>
              <a:cs typeface="Times New Roman" pitchFamily="18" charset="0"/>
            </a:endParaRPr>
          </a:p>
          <a:p>
            <a:pPr>
              <a:defRPr/>
            </a:pPr>
            <a:endParaRPr lang="el-GR" sz="2400" dirty="0" smtClean="0">
              <a:solidFill>
                <a:schemeClr val="bg1"/>
              </a:solidFill>
              <a:latin typeface="Times New Roman" pitchFamily="18" charset="0"/>
              <a:cs typeface="Times New Roman" pitchFamily="18" charset="0"/>
            </a:endParaRPr>
          </a:p>
          <a:p>
            <a:pPr marL="0" indent="0" algn="ctr">
              <a:spcBef>
                <a:spcPts val="0"/>
              </a:spcBef>
              <a:buNone/>
              <a:defRPr/>
            </a:pPr>
            <a:endParaRPr lang="en-US" sz="2400" dirty="0" smtClean="0">
              <a:solidFill>
                <a:schemeClr val="bg1"/>
              </a:solidFill>
              <a:latin typeface="Times New Roman" pitchFamily="18" charset="0"/>
              <a:cs typeface="Times New Roman" pitchFamily="18" charset="0"/>
            </a:endParaRPr>
          </a:p>
          <a:p>
            <a:pPr marL="0" indent="0" algn="ctr">
              <a:spcBef>
                <a:spcPts val="0"/>
              </a:spcBef>
              <a:buNone/>
              <a:defRPr/>
            </a:pPr>
            <a:r>
              <a:rPr lang="en-US" sz="2400" dirty="0" smtClean="0">
                <a:solidFill>
                  <a:schemeClr val="bg1"/>
                </a:solidFill>
                <a:latin typeface="Times New Roman" pitchFamily="18" charset="0"/>
                <a:cs typeface="Times New Roman" pitchFamily="18" charset="0"/>
              </a:rPr>
              <a:t>These endings are the </a:t>
            </a:r>
            <a:r>
              <a:rPr lang="en-US" sz="2400" dirty="0">
                <a:solidFill>
                  <a:schemeClr val="bg1"/>
                </a:solidFill>
                <a:latin typeface="Times New Roman" pitchFamily="18" charset="0"/>
                <a:cs typeface="Times New Roman" pitchFamily="18" charset="0"/>
              </a:rPr>
              <a:t>same endings </a:t>
            </a:r>
            <a:r>
              <a:rPr lang="en-US" sz="2400" dirty="0" smtClean="0">
                <a:solidFill>
                  <a:schemeClr val="bg1"/>
                </a:solidFill>
                <a:latin typeface="Times New Roman" pitchFamily="18" charset="0"/>
                <a:cs typeface="Times New Roman" pitchFamily="18" charset="0"/>
              </a:rPr>
              <a:t>as for </a:t>
            </a:r>
            <a:r>
              <a:rPr lang="en-US" sz="2000" dirty="0">
                <a:solidFill>
                  <a:schemeClr val="bg1"/>
                </a:solidFill>
                <a:latin typeface="Times New Roman" pitchFamily="18" charset="0"/>
                <a:cs typeface="Times New Roman" pitchFamily="18" charset="0"/>
              </a:rPr>
              <a:t>-</a:t>
            </a:r>
            <a:r>
              <a:rPr lang="el-GR" sz="2400" b="1" dirty="0">
                <a:solidFill>
                  <a:srgbClr val="FFFF00"/>
                </a:solidFill>
                <a:latin typeface="Palatino Linotype" pitchFamily="18" charset="0"/>
                <a:cs typeface="Times New Roman" pitchFamily="18" charset="0"/>
              </a:rPr>
              <a:t>μι</a:t>
            </a:r>
            <a:r>
              <a:rPr lang="en-US" sz="2400" dirty="0">
                <a:solidFill>
                  <a:schemeClr val="bg1"/>
                </a:solidFill>
                <a:latin typeface="Times New Roman" pitchFamily="18" charset="0"/>
                <a:cs typeface="Times New Roman" pitchFamily="18" charset="0"/>
              </a:rPr>
              <a:t> verbs </a:t>
            </a:r>
            <a:endParaRPr lang="en-US" sz="2400" dirty="0" smtClean="0">
              <a:solidFill>
                <a:schemeClr val="bg1"/>
              </a:solidFill>
              <a:latin typeface="Times New Roman" pitchFamily="18" charset="0"/>
              <a:cs typeface="Times New Roman" pitchFamily="18" charset="0"/>
            </a:endParaRPr>
          </a:p>
          <a:p>
            <a:pPr marL="0" indent="0" algn="ctr">
              <a:spcBef>
                <a:spcPts val="0"/>
              </a:spcBef>
              <a:buNone/>
              <a:defRPr/>
            </a:pPr>
            <a:r>
              <a:rPr lang="en-US" sz="2400" dirty="0" smtClean="0">
                <a:solidFill>
                  <a:schemeClr val="bg1"/>
                </a:solidFill>
                <a:latin typeface="Times New Roman" pitchFamily="18" charset="0"/>
                <a:cs typeface="Times New Roman" pitchFamily="18" charset="0"/>
              </a:rPr>
              <a:t>on the Master List of Greek Endings.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5505302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11267" name="Text Box 3"/>
          <p:cNvSpPr txBox="1">
            <a:spLocks noChangeArrowheads="1"/>
          </p:cNvSpPr>
          <p:nvPr/>
        </p:nvSpPr>
        <p:spPr bwMode="auto">
          <a:xfrm>
            <a:off x="685800" y="1981200"/>
            <a:ext cx="7239000"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dirty="0" smtClean="0">
                <a:solidFill>
                  <a:srgbClr val="FFFF00"/>
                </a:solidFill>
                <a:cs typeface="Times New Roman" pitchFamily="18" charset="0"/>
              </a:rPr>
              <a:t>From Unit 17: </a:t>
            </a:r>
            <a:r>
              <a:rPr lang="en-US" sz="2800" b="1" dirty="0" smtClean="0">
                <a:solidFill>
                  <a:srgbClr val="FFFF00"/>
                </a:solidFill>
                <a:cs typeface="Times New Roman" pitchFamily="18" charset="0"/>
              </a:rPr>
              <a:t>The </a:t>
            </a:r>
            <a:r>
              <a:rPr lang="en-US" sz="2800" b="1" dirty="0">
                <a:solidFill>
                  <a:srgbClr val="FFFF00"/>
                </a:solidFill>
                <a:cs typeface="Times New Roman" pitchFamily="18" charset="0"/>
              </a:rPr>
              <a:t>present active participle </a:t>
            </a:r>
            <a:r>
              <a:rPr lang="en-US" sz="2800" b="1" dirty="0" smtClean="0">
                <a:solidFill>
                  <a:srgbClr val="FFFF00"/>
                </a:solidFill>
                <a:latin typeface="Palatino Linotype" pitchFamily="18" charset="0"/>
              </a:rPr>
              <a:t> </a:t>
            </a:r>
            <a:endParaRPr lang="en-US" sz="2800" b="1" dirty="0">
              <a:solidFill>
                <a:srgbClr val="FFFF00"/>
              </a:solidFill>
              <a:latin typeface="Palatino Linotype" pitchFamily="18" charset="0"/>
            </a:endParaRPr>
          </a:p>
          <a:p>
            <a:pPr marL="590550" indent="-533400">
              <a:buNone/>
            </a:pPr>
            <a:r>
              <a:rPr lang="en-US" dirty="0" smtClean="0">
                <a:solidFill>
                  <a:schemeClr val="bg1"/>
                </a:solidFill>
                <a:cs typeface="Times New Roman" pitchFamily="18" charset="0"/>
              </a:rPr>
              <a:t>The </a:t>
            </a:r>
            <a:r>
              <a:rPr lang="en-US" dirty="0">
                <a:solidFill>
                  <a:schemeClr val="bg1"/>
                </a:solidFill>
                <a:cs typeface="Times New Roman" pitchFamily="18" charset="0"/>
              </a:rPr>
              <a:t>pattern for </a:t>
            </a:r>
            <a:r>
              <a:rPr lang="en-US" dirty="0" smtClean="0">
                <a:solidFill>
                  <a:schemeClr val="bg1"/>
                </a:solidFill>
                <a:cs typeface="Times New Roman" pitchFamily="18" charset="0"/>
              </a:rPr>
              <a:t>present active participles is  </a:t>
            </a:r>
            <a:endParaRPr lang="en-US" dirty="0">
              <a:solidFill>
                <a:schemeClr val="bg1"/>
              </a:solidFill>
              <a:cs typeface="Times New Roman" pitchFamily="18" charset="0"/>
            </a:endParaRPr>
          </a:p>
          <a:p>
            <a:pPr lvl="1"/>
            <a:r>
              <a:rPr lang="en-US" dirty="0" smtClean="0">
                <a:solidFill>
                  <a:schemeClr val="bg1"/>
                </a:solidFill>
                <a:cs typeface="Times New Roman" pitchFamily="18" charset="0"/>
              </a:rPr>
              <a:t>present </a:t>
            </a:r>
            <a:r>
              <a:rPr lang="en-US" dirty="0">
                <a:solidFill>
                  <a:schemeClr val="bg1"/>
                </a:solidFill>
                <a:cs typeface="Times New Roman" pitchFamily="18" charset="0"/>
              </a:rPr>
              <a:t>stem + </a:t>
            </a:r>
            <a:r>
              <a:rPr lang="el-GR" dirty="0">
                <a:solidFill>
                  <a:srgbClr val="FFFF00"/>
                </a:solidFill>
                <a:latin typeface="Palatino Linotype" pitchFamily="18" charset="0"/>
              </a:rPr>
              <a:t>ντ </a:t>
            </a:r>
            <a:r>
              <a:rPr lang="en-US" dirty="0">
                <a:solidFill>
                  <a:schemeClr val="bg1"/>
                </a:solidFill>
                <a:cs typeface="Times New Roman" pitchFamily="18" charset="0"/>
              </a:rPr>
              <a:t>+</a:t>
            </a:r>
            <a:r>
              <a:rPr lang="en-US" dirty="0">
                <a:solidFill>
                  <a:schemeClr val="bg1"/>
                </a:solidFill>
              </a:rPr>
              <a:t> </a:t>
            </a:r>
            <a:r>
              <a:rPr lang="el-GR" dirty="0">
                <a:solidFill>
                  <a:schemeClr val="bg1"/>
                </a:solidFill>
              </a:rPr>
              <a:t>–</a:t>
            </a:r>
            <a:r>
              <a:rPr lang="el-GR" dirty="0">
                <a:solidFill>
                  <a:srgbClr val="FFFF00"/>
                </a:solidFill>
                <a:latin typeface="Palatino Linotype" pitchFamily="18" charset="0"/>
              </a:rPr>
              <a:t>ς</a:t>
            </a:r>
            <a:r>
              <a:rPr lang="el-GR" dirty="0">
                <a:solidFill>
                  <a:schemeClr val="bg1"/>
                </a:solidFill>
              </a:rPr>
              <a:t>  –</a:t>
            </a:r>
            <a:r>
              <a:rPr lang="el-GR" dirty="0">
                <a:solidFill>
                  <a:srgbClr val="FFFF00"/>
                </a:solidFill>
                <a:latin typeface="Palatino Linotype" pitchFamily="18" charset="0"/>
              </a:rPr>
              <a:t>σα</a:t>
            </a:r>
            <a:r>
              <a:rPr lang="el-GR" dirty="0">
                <a:solidFill>
                  <a:schemeClr val="bg1"/>
                </a:solidFill>
              </a:rPr>
              <a:t> –</a:t>
            </a:r>
            <a:r>
              <a:rPr lang="el-GR" dirty="0">
                <a:solidFill>
                  <a:srgbClr val="FFFF00"/>
                </a:solidFill>
                <a:latin typeface="Palatino Linotype" pitchFamily="18" charset="0"/>
              </a:rPr>
              <a:t>ν</a:t>
            </a:r>
            <a:endParaRPr lang="en-US" dirty="0">
              <a:solidFill>
                <a:srgbClr val="FFFF00"/>
              </a:solidFill>
              <a:latin typeface="Palatino Linotype" pitchFamily="18" charset="0"/>
            </a:endParaRPr>
          </a:p>
          <a:p>
            <a:pPr lvl="2"/>
            <a:r>
              <a:rPr lang="en-US" sz="2000" dirty="0" smtClean="0">
                <a:solidFill>
                  <a:schemeClr val="bg1"/>
                </a:solidFill>
              </a:rPr>
              <a:t>For -</a:t>
            </a:r>
            <a:r>
              <a:rPr lang="el-GR" sz="2000" dirty="0">
                <a:solidFill>
                  <a:srgbClr val="FFFF00"/>
                </a:solidFill>
                <a:latin typeface="Palatino Linotype" pitchFamily="18" charset="0"/>
              </a:rPr>
              <a:t>ω</a:t>
            </a:r>
            <a:r>
              <a:rPr lang="en-US" sz="2000" dirty="0">
                <a:solidFill>
                  <a:schemeClr val="bg1"/>
                </a:solidFill>
              </a:rPr>
              <a:t> </a:t>
            </a:r>
            <a:r>
              <a:rPr lang="en-US" sz="2000" dirty="0" smtClean="0">
                <a:solidFill>
                  <a:schemeClr val="bg1"/>
                </a:solidFill>
                <a:cs typeface="Times New Roman" pitchFamily="18" charset="0"/>
              </a:rPr>
              <a:t>verbs, the combination with thematic vowel yields  </a:t>
            </a:r>
          </a:p>
          <a:p>
            <a:pPr lvl="2"/>
            <a:r>
              <a:rPr lang="el-GR" sz="2000" dirty="0" smtClean="0">
                <a:solidFill>
                  <a:schemeClr val="bg1"/>
                </a:solidFill>
              </a:rPr>
              <a:t>–</a:t>
            </a:r>
            <a:r>
              <a:rPr lang="el-GR" sz="2000" dirty="0">
                <a:solidFill>
                  <a:srgbClr val="FFFF00"/>
                </a:solidFill>
                <a:latin typeface="Palatino Linotype" pitchFamily="18" charset="0"/>
              </a:rPr>
              <a:t>ων</a:t>
            </a:r>
            <a:r>
              <a:rPr lang="el-GR" sz="2000" dirty="0">
                <a:solidFill>
                  <a:schemeClr val="bg1"/>
                </a:solidFill>
              </a:rPr>
              <a:t>  –</a:t>
            </a:r>
            <a:r>
              <a:rPr lang="el-GR" sz="2000" dirty="0">
                <a:solidFill>
                  <a:srgbClr val="FFFF00"/>
                </a:solidFill>
                <a:latin typeface="Palatino Linotype" pitchFamily="18" charset="0"/>
              </a:rPr>
              <a:t>ουσα</a:t>
            </a:r>
            <a:r>
              <a:rPr lang="el-GR" sz="2000" dirty="0">
                <a:solidFill>
                  <a:schemeClr val="bg1"/>
                </a:solidFill>
              </a:rPr>
              <a:t> –</a:t>
            </a:r>
            <a:r>
              <a:rPr lang="el-GR" sz="2000" dirty="0">
                <a:solidFill>
                  <a:srgbClr val="FFFF00"/>
                </a:solidFill>
                <a:latin typeface="Palatino Linotype" pitchFamily="18" charset="0"/>
              </a:rPr>
              <a:t>ον</a:t>
            </a:r>
            <a:r>
              <a:rPr lang="el-GR" sz="2000" dirty="0">
                <a:solidFill>
                  <a:schemeClr val="bg1"/>
                </a:solidFill>
              </a:rPr>
              <a:t> </a:t>
            </a:r>
            <a:endParaRPr lang="en-US" sz="2000" dirty="0">
              <a:solidFill>
                <a:schemeClr val="bg1"/>
              </a:solidFill>
            </a:endParaRPr>
          </a:p>
          <a:p>
            <a:pPr marL="342900" indent="-342900" eaLnBrk="1" hangingPunct="1">
              <a:buFont typeface="Arial" pitchFamily="34" charset="0"/>
              <a:buChar char="•"/>
            </a:pPr>
            <a:r>
              <a:rPr lang="en-US" dirty="0" smtClean="0">
                <a:solidFill>
                  <a:schemeClr val="bg1"/>
                </a:solidFill>
              </a:rPr>
              <a:t>One </a:t>
            </a:r>
            <a:r>
              <a:rPr lang="en-US" dirty="0">
                <a:solidFill>
                  <a:schemeClr val="bg1"/>
                </a:solidFill>
              </a:rPr>
              <a:t>of the most common and useful participles is</a:t>
            </a:r>
            <a:r>
              <a:rPr lang="el-GR" dirty="0">
                <a:solidFill>
                  <a:schemeClr val="bg1"/>
                </a:solidFill>
              </a:rPr>
              <a:t> </a:t>
            </a:r>
            <a:r>
              <a:rPr lang="en-US" dirty="0">
                <a:solidFill>
                  <a:schemeClr val="bg1"/>
                </a:solidFill>
              </a:rPr>
              <a:t>the </a:t>
            </a:r>
            <a:r>
              <a:rPr lang="en-US" b="1" dirty="0">
                <a:solidFill>
                  <a:srgbClr val="FFFF00"/>
                </a:solidFill>
              </a:rPr>
              <a:t>present active</a:t>
            </a:r>
            <a:r>
              <a:rPr lang="en-US" dirty="0">
                <a:solidFill>
                  <a:schemeClr val="bg1"/>
                </a:solidFill>
              </a:rPr>
              <a:t> </a:t>
            </a:r>
            <a:r>
              <a:rPr lang="en-US" b="1" dirty="0" smtClean="0">
                <a:solidFill>
                  <a:srgbClr val="FFFF00"/>
                </a:solidFill>
              </a:rPr>
              <a:t>participle </a:t>
            </a:r>
            <a:r>
              <a:rPr lang="en-US" dirty="0" smtClean="0">
                <a:solidFill>
                  <a:schemeClr val="bg1"/>
                </a:solidFill>
              </a:rPr>
              <a:t>of </a:t>
            </a:r>
            <a:r>
              <a:rPr lang="el-GR" dirty="0">
                <a:solidFill>
                  <a:srgbClr val="FFFF00"/>
                </a:solidFill>
                <a:latin typeface="Palatino Linotype" pitchFamily="18" charset="0"/>
              </a:rPr>
              <a:t>εἰμί</a:t>
            </a:r>
            <a:r>
              <a:rPr lang="el-GR" dirty="0">
                <a:solidFill>
                  <a:schemeClr val="bg1"/>
                </a:solidFill>
                <a:latin typeface="Palatino Linotype" pitchFamily="18" charset="0"/>
              </a:rPr>
              <a:t> </a:t>
            </a:r>
            <a:r>
              <a:rPr lang="en-US" dirty="0">
                <a:solidFill>
                  <a:schemeClr val="bg1"/>
                </a:solidFill>
              </a:rPr>
              <a:t>“be” </a:t>
            </a:r>
            <a:endParaRPr lang="en-US" dirty="0" smtClean="0">
              <a:solidFill>
                <a:schemeClr val="bg1"/>
              </a:solidFill>
            </a:endParaRPr>
          </a:p>
          <a:p>
            <a:pPr marL="342900" indent="-342900" eaLnBrk="1" hangingPunct="1">
              <a:buFont typeface="Arial" pitchFamily="34" charset="0"/>
              <a:buChar char="•"/>
            </a:pPr>
            <a:endParaRPr lang="en-US" sz="2000" dirty="0" smtClean="0">
              <a:solidFill>
                <a:schemeClr val="bg1"/>
              </a:solidFill>
            </a:endParaRPr>
          </a:p>
          <a:p>
            <a:pPr marL="342900" indent="-342900" eaLnBrk="1" hangingPunct="1">
              <a:buFont typeface="Arial" pitchFamily="34" charset="0"/>
              <a:buChar char="•"/>
            </a:pPr>
            <a:r>
              <a:rPr lang="en-US" sz="2000" dirty="0" smtClean="0">
                <a:solidFill>
                  <a:schemeClr val="bg1"/>
                </a:solidFill>
              </a:rPr>
              <a:t>The </a:t>
            </a:r>
            <a:r>
              <a:rPr lang="en-US" sz="2000" dirty="0">
                <a:solidFill>
                  <a:schemeClr val="bg1"/>
                </a:solidFill>
              </a:rPr>
              <a:t>masculine forms </a:t>
            </a:r>
            <a:r>
              <a:rPr lang="en-US" sz="2000" dirty="0" smtClean="0">
                <a:solidFill>
                  <a:schemeClr val="bg1"/>
                </a:solidFill>
              </a:rPr>
              <a:t>will be familiar from the noun </a:t>
            </a:r>
            <a:r>
              <a:rPr lang="el-GR" sz="2000" dirty="0" smtClean="0">
                <a:solidFill>
                  <a:srgbClr val="FFFF00"/>
                </a:solidFill>
                <a:latin typeface="Palatino Linotype" pitchFamily="18" charset="0"/>
              </a:rPr>
              <a:t>ἄρχων</a:t>
            </a:r>
            <a:r>
              <a:rPr lang="el-GR" sz="2000" dirty="0">
                <a:solidFill>
                  <a:srgbClr val="FFFF00"/>
                </a:solidFill>
                <a:latin typeface="Palatino Linotype" pitchFamily="18" charset="0"/>
              </a:rPr>
              <a:t>, </a:t>
            </a:r>
            <a:r>
              <a:rPr lang="el-GR" sz="2000" dirty="0" smtClean="0">
                <a:solidFill>
                  <a:srgbClr val="FFFF00"/>
                </a:solidFill>
                <a:latin typeface="Palatino Linotype" pitchFamily="18" charset="0"/>
              </a:rPr>
              <a:t>ἄρχοντος </a:t>
            </a:r>
            <a:r>
              <a:rPr lang="el-GR" sz="2000" dirty="0">
                <a:solidFill>
                  <a:srgbClr val="FFFF00"/>
                </a:solidFill>
                <a:latin typeface="Palatino Linotype" pitchFamily="18" charset="0"/>
              </a:rPr>
              <a:t>ὁ</a:t>
            </a:r>
            <a:r>
              <a:rPr lang="el-GR" sz="2000" dirty="0">
                <a:solidFill>
                  <a:schemeClr val="bg1"/>
                </a:solidFill>
                <a:latin typeface="Palatino Linotype" pitchFamily="18" charset="0"/>
              </a:rPr>
              <a:t> </a:t>
            </a:r>
            <a:r>
              <a:rPr lang="en-US" sz="2000" dirty="0" smtClean="0">
                <a:solidFill>
                  <a:schemeClr val="bg1"/>
                </a:solidFill>
                <a:cs typeface="Times New Roman" pitchFamily="18" charset="0"/>
              </a:rPr>
              <a:t>“ruler” </a:t>
            </a:r>
            <a:r>
              <a:rPr lang="en-US" sz="2000" dirty="0">
                <a:solidFill>
                  <a:schemeClr val="bg1"/>
                </a:solidFill>
                <a:cs typeface="Times New Roman" pitchFamily="18" charset="0"/>
              </a:rPr>
              <a:t>in </a:t>
            </a:r>
            <a:r>
              <a:rPr lang="en-US" sz="2000" dirty="0" smtClean="0">
                <a:solidFill>
                  <a:schemeClr val="bg1"/>
                </a:solidFill>
                <a:cs typeface="Times New Roman" pitchFamily="18" charset="0"/>
              </a:rPr>
              <a:t>Unit 3. In fact, this word is actually a participle that was used so much it was also used as a noun. </a:t>
            </a:r>
            <a:r>
              <a:rPr lang="en-US" sz="2000" dirty="0" smtClean="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4264944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11267" name="Text Box 3"/>
          <p:cNvSpPr txBox="1">
            <a:spLocks noChangeArrowheads="1"/>
          </p:cNvSpPr>
          <p:nvPr/>
        </p:nvSpPr>
        <p:spPr bwMode="auto">
          <a:xfrm>
            <a:off x="685800" y="1981200"/>
            <a:ext cx="7543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b="1" dirty="0" smtClean="0">
                <a:solidFill>
                  <a:srgbClr val="FFFF00"/>
                </a:solidFill>
                <a:cs typeface="Times New Roman" pitchFamily="18" charset="0"/>
              </a:rPr>
              <a:t>The perfect </a:t>
            </a:r>
            <a:r>
              <a:rPr lang="en-US" sz="2800" b="1" dirty="0">
                <a:solidFill>
                  <a:srgbClr val="FFFF00"/>
                </a:solidFill>
                <a:cs typeface="Times New Roman" pitchFamily="18" charset="0"/>
              </a:rPr>
              <a:t>active participle </a:t>
            </a:r>
            <a:r>
              <a:rPr lang="en-US" sz="2800" b="1" dirty="0" smtClean="0">
                <a:solidFill>
                  <a:srgbClr val="FFFF00"/>
                </a:solidFill>
                <a:latin typeface="Palatino Linotype" pitchFamily="18" charset="0"/>
              </a:rPr>
              <a:t> </a:t>
            </a:r>
            <a:endParaRPr lang="en-US" sz="2800" b="1" dirty="0">
              <a:solidFill>
                <a:srgbClr val="FFFF00"/>
              </a:solidFill>
              <a:latin typeface="Palatino Linotype" pitchFamily="18" charset="0"/>
            </a:endParaRPr>
          </a:p>
          <a:p>
            <a:pPr marL="590550" indent="-533400">
              <a:buNone/>
            </a:pPr>
            <a:r>
              <a:rPr lang="en-US" dirty="0" smtClean="0">
                <a:solidFill>
                  <a:schemeClr val="bg1"/>
                </a:solidFill>
                <a:cs typeface="Times New Roman" pitchFamily="18" charset="0"/>
              </a:rPr>
              <a:t>The </a:t>
            </a:r>
            <a:r>
              <a:rPr lang="en-US" dirty="0">
                <a:solidFill>
                  <a:schemeClr val="bg1"/>
                </a:solidFill>
                <a:cs typeface="Times New Roman" pitchFamily="18" charset="0"/>
              </a:rPr>
              <a:t>pattern for </a:t>
            </a:r>
            <a:r>
              <a:rPr lang="en-US" dirty="0" smtClean="0">
                <a:solidFill>
                  <a:schemeClr val="bg1"/>
                </a:solidFill>
                <a:cs typeface="Times New Roman" pitchFamily="18" charset="0"/>
              </a:rPr>
              <a:t>the </a:t>
            </a:r>
            <a:r>
              <a:rPr lang="en-US" dirty="0" smtClean="0">
                <a:solidFill>
                  <a:srgbClr val="FFFF00"/>
                </a:solidFill>
                <a:cs typeface="Times New Roman" pitchFamily="18" charset="0"/>
              </a:rPr>
              <a:t>present </a:t>
            </a:r>
            <a:r>
              <a:rPr lang="en-US" dirty="0">
                <a:solidFill>
                  <a:schemeClr val="bg1"/>
                </a:solidFill>
                <a:cs typeface="Times New Roman" pitchFamily="18" charset="0"/>
              </a:rPr>
              <a:t>active </a:t>
            </a:r>
            <a:r>
              <a:rPr lang="en-US" dirty="0" smtClean="0">
                <a:solidFill>
                  <a:schemeClr val="bg1"/>
                </a:solidFill>
                <a:cs typeface="Times New Roman" pitchFamily="18" charset="0"/>
              </a:rPr>
              <a:t>participle of </a:t>
            </a:r>
            <a:r>
              <a:rPr lang="en-US" dirty="0" smtClean="0">
                <a:solidFill>
                  <a:schemeClr val="bg1"/>
                </a:solidFill>
              </a:rPr>
              <a:t>-</a:t>
            </a:r>
            <a:r>
              <a:rPr lang="el-GR" dirty="0">
                <a:solidFill>
                  <a:srgbClr val="FFFF00"/>
                </a:solidFill>
                <a:latin typeface="Palatino Linotype" pitchFamily="18" charset="0"/>
              </a:rPr>
              <a:t>ω</a:t>
            </a:r>
            <a:r>
              <a:rPr lang="en-US" dirty="0">
                <a:solidFill>
                  <a:schemeClr val="bg1"/>
                </a:solidFill>
              </a:rPr>
              <a:t> </a:t>
            </a:r>
            <a:r>
              <a:rPr lang="en-US" dirty="0">
                <a:solidFill>
                  <a:schemeClr val="bg1"/>
                </a:solidFill>
                <a:cs typeface="Times New Roman" pitchFamily="18" charset="0"/>
              </a:rPr>
              <a:t>verbs is  </a:t>
            </a:r>
          </a:p>
          <a:p>
            <a:pPr lvl="1"/>
            <a:r>
              <a:rPr lang="en-US" dirty="0" smtClean="0">
                <a:solidFill>
                  <a:schemeClr val="bg1"/>
                </a:solidFill>
                <a:cs typeface="Times New Roman" pitchFamily="18" charset="0"/>
              </a:rPr>
              <a:t>present </a:t>
            </a:r>
            <a:r>
              <a:rPr lang="en-US" dirty="0">
                <a:solidFill>
                  <a:schemeClr val="bg1"/>
                </a:solidFill>
                <a:cs typeface="Times New Roman" pitchFamily="18" charset="0"/>
              </a:rPr>
              <a:t>stem </a:t>
            </a:r>
            <a:r>
              <a:rPr lang="en-US" dirty="0" smtClean="0">
                <a:solidFill>
                  <a:schemeClr val="bg1"/>
                </a:solidFill>
                <a:cs typeface="Times New Roman" pitchFamily="18" charset="0"/>
              </a:rPr>
              <a:t>+ </a:t>
            </a:r>
            <a:r>
              <a:rPr lang="el-GR" dirty="0" smtClean="0">
                <a:solidFill>
                  <a:schemeClr val="bg1"/>
                </a:solidFill>
              </a:rPr>
              <a:t>–</a:t>
            </a:r>
            <a:r>
              <a:rPr lang="el-GR" dirty="0" smtClean="0">
                <a:solidFill>
                  <a:srgbClr val="FFFF00"/>
                </a:solidFill>
                <a:latin typeface="Palatino Linotype" pitchFamily="18" charset="0"/>
              </a:rPr>
              <a:t>ων</a:t>
            </a:r>
            <a:r>
              <a:rPr lang="el-GR" dirty="0" smtClean="0">
                <a:solidFill>
                  <a:schemeClr val="bg1"/>
                </a:solidFill>
              </a:rPr>
              <a:t>  </a:t>
            </a:r>
            <a:r>
              <a:rPr lang="el-GR" dirty="0">
                <a:solidFill>
                  <a:schemeClr val="bg1"/>
                </a:solidFill>
              </a:rPr>
              <a:t>–</a:t>
            </a:r>
            <a:r>
              <a:rPr lang="el-GR" dirty="0">
                <a:solidFill>
                  <a:srgbClr val="FFFF00"/>
                </a:solidFill>
                <a:latin typeface="Palatino Linotype" pitchFamily="18" charset="0"/>
              </a:rPr>
              <a:t>ουσα</a:t>
            </a:r>
            <a:r>
              <a:rPr lang="el-GR" dirty="0">
                <a:solidFill>
                  <a:schemeClr val="bg1"/>
                </a:solidFill>
              </a:rPr>
              <a:t> –</a:t>
            </a:r>
            <a:r>
              <a:rPr lang="el-GR" dirty="0">
                <a:solidFill>
                  <a:srgbClr val="FFFF00"/>
                </a:solidFill>
                <a:latin typeface="Palatino Linotype" pitchFamily="18" charset="0"/>
              </a:rPr>
              <a:t>ον</a:t>
            </a:r>
            <a:r>
              <a:rPr lang="el-GR" dirty="0">
                <a:solidFill>
                  <a:schemeClr val="bg1"/>
                </a:solidFill>
              </a:rPr>
              <a:t> </a:t>
            </a:r>
            <a:endParaRPr lang="en-US" dirty="0">
              <a:solidFill>
                <a:schemeClr val="bg1"/>
              </a:solidFill>
            </a:endParaRPr>
          </a:p>
          <a:p>
            <a:pPr marL="590550" indent="-533400">
              <a:buNone/>
            </a:pPr>
            <a:endParaRPr lang="en-US" dirty="0" smtClean="0">
              <a:solidFill>
                <a:schemeClr val="bg1"/>
              </a:solidFill>
              <a:cs typeface="Times New Roman" pitchFamily="18" charset="0"/>
            </a:endParaRPr>
          </a:p>
          <a:p>
            <a:pPr marL="590550" indent="-533400">
              <a:buNone/>
            </a:pPr>
            <a:r>
              <a:rPr lang="en-US" dirty="0" smtClean="0">
                <a:solidFill>
                  <a:schemeClr val="bg1"/>
                </a:solidFill>
                <a:cs typeface="Times New Roman" pitchFamily="18" charset="0"/>
              </a:rPr>
              <a:t>The </a:t>
            </a:r>
            <a:r>
              <a:rPr lang="en-US" dirty="0">
                <a:solidFill>
                  <a:schemeClr val="bg1"/>
                </a:solidFill>
                <a:cs typeface="Times New Roman" pitchFamily="18" charset="0"/>
              </a:rPr>
              <a:t>pattern for </a:t>
            </a:r>
            <a:r>
              <a:rPr lang="en-US" dirty="0" smtClean="0">
                <a:solidFill>
                  <a:schemeClr val="bg1"/>
                </a:solidFill>
                <a:cs typeface="Times New Roman" pitchFamily="18" charset="0"/>
              </a:rPr>
              <a:t>the </a:t>
            </a:r>
            <a:r>
              <a:rPr lang="en-US" dirty="0" smtClean="0">
                <a:solidFill>
                  <a:srgbClr val="FFFF00"/>
                </a:solidFill>
                <a:cs typeface="Times New Roman" pitchFamily="18" charset="0"/>
              </a:rPr>
              <a:t>perfect active participle </a:t>
            </a:r>
            <a:r>
              <a:rPr lang="en-US" dirty="0">
                <a:solidFill>
                  <a:schemeClr val="bg1"/>
                </a:solidFill>
                <a:cs typeface="Times New Roman" pitchFamily="18" charset="0"/>
              </a:rPr>
              <a:t>is  </a:t>
            </a:r>
          </a:p>
          <a:p>
            <a:pPr lvl="1"/>
            <a:r>
              <a:rPr lang="en-US" dirty="0">
                <a:solidFill>
                  <a:schemeClr val="bg1"/>
                </a:solidFill>
                <a:cs typeface="Times New Roman" pitchFamily="18" charset="0"/>
              </a:rPr>
              <a:t>present stem + </a:t>
            </a:r>
            <a:r>
              <a:rPr lang="el-GR" dirty="0" smtClean="0">
                <a:solidFill>
                  <a:schemeClr val="bg1"/>
                </a:solidFill>
              </a:rPr>
              <a:t>–</a:t>
            </a:r>
            <a:r>
              <a:rPr lang="el-GR" dirty="0" smtClean="0">
                <a:solidFill>
                  <a:srgbClr val="FFFF00"/>
                </a:solidFill>
                <a:latin typeface="Palatino Linotype" pitchFamily="18" charset="0"/>
              </a:rPr>
              <a:t>ώς</a:t>
            </a:r>
            <a:r>
              <a:rPr lang="el-GR" dirty="0" smtClean="0">
                <a:solidFill>
                  <a:schemeClr val="bg1"/>
                </a:solidFill>
              </a:rPr>
              <a:t>  –</a:t>
            </a:r>
            <a:r>
              <a:rPr lang="el-GR" dirty="0" smtClean="0">
                <a:solidFill>
                  <a:srgbClr val="FFFF00"/>
                </a:solidFill>
                <a:latin typeface="Palatino Linotype" pitchFamily="18" charset="0"/>
              </a:rPr>
              <a:t>υῖα</a:t>
            </a:r>
            <a:r>
              <a:rPr lang="el-GR" dirty="0" smtClean="0">
                <a:solidFill>
                  <a:schemeClr val="bg1"/>
                </a:solidFill>
              </a:rPr>
              <a:t> –</a:t>
            </a:r>
            <a:r>
              <a:rPr lang="el-GR" dirty="0">
                <a:solidFill>
                  <a:srgbClr val="FFFF00"/>
                </a:solidFill>
                <a:latin typeface="Palatino Linotype" pitchFamily="18" charset="0"/>
              </a:rPr>
              <a:t>ό</a:t>
            </a:r>
            <a:r>
              <a:rPr lang="el-GR" dirty="0" smtClean="0">
                <a:solidFill>
                  <a:srgbClr val="FFFF00"/>
                </a:solidFill>
                <a:latin typeface="Palatino Linotype" pitchFamily="18" charset="0"/>
              </a:rPr>
              <a:t>ς</a:t>
            </a:r>
            <a:r>
              <a:rPr lang="el-GR" dirty="0" smtClean="0">
                <a:solidFill>
                  <a:schemeClr val="bg1"/>
                </a:solidFill>
              </a:rPr>
              <a:t> </a:t>
            </a:r>
            <a:endParaRPr lang="en-US" dirty="0">
              <a:solidFill>
                <a:schemeClr val="bg1"/>
              </a:solidFill>
            </a:endParaRPr>
          </a:p>
          <a:p>
            <a:endParaRPr lang="en-US" dirty="0">
              <a:solidFill>
                <a:schemeClr val="bg1"/>
              </a:solidFill>
            </a:endParaRPr>
          </a:p>
          <a:p>
            <a:pPr eaLnBrk="1" hangingPunct="1"/>
            <a:r>
              <a:rPr lang="en-US" dirty="0" smtClean="0">
                <a:solidFill>
                  <a:schemeClr val="bg1"/>
                </a:solidFill>
              </a:rPr>
              <a:t>The pattern of the </a:t>
            </a:r>
            <a:r>
              <a:rPr lang="en-US" dirty="0" smtClean="0">
                <a:solidFill>
                  <a:srgbClr val="FFFF00"/>
                </a:solidFill>
              </a:rPr>
              <a:t>perfect active participle</a:t>
            </a:r>
            <a:r>
              <a:rPr lang="en-US" dirty="0" smtClean="0">
                <a:solidFill>
                  <a:schemeClr val="bg1"/>
                </a:solidFill>
              </a:rPr>
              <a:t> is basically the same as for the </a:t>
            </a:r>
            <a:r>
              <a:rPr lang="en-US" dirty="0" smtClean="0">
                <a:solidFill>
                  <a:srgbClr val="FFFF00"/>
                </a:solidFill>
              </a:rPr>
              <a:t>present</a:t>
            </a:r>
            <a:r>
              <a:rPr lang="en-US" dirty="0" smtClean="0">
                <a:solidFill>
                  <a:schemeClr val="bg1"/>
                </a:solidFill>
              </a:rPr>
              <a:t>, except that the -</a:t>
            </a:r>
            <a:r>
              <a:rPr lang="el-GR" dirty="0" smtClean="0">
                <a:solidFill>
                  <a:srgbClr val="FFFF00"/>
                </a:solidFill>
                <a:latin typeface="Palatino Linotype" pitchFamily="18" charset="0"/>
              </a:rPr>
              <a:t>ν</a:t>
            </a:r>
            <a:r>
              <a:rPr lang="en-US" dirty="0" smtClean="0">
                <a:solidFill>
                  <a:schemeClr val="bg1"/>
                </a:solidFill>
              </a:rPr>
              <a:t>- has dropped out. </a:t>
            </a:r>
          </a:p>
          <a:p>
            <a:pPr eaLnBrk="1" hangingPunct="1"/>
            <a:endParaRPr lang="en-US" sz="2000" dirty="0" smtClean="0">
              <a:solidFill>
                <a:schemeClr val="bg1"/>
              </a:solidFill>
            </a:endParaRPr>
          </a:p>
        </p:txBody>
      </p:sp>
    </p:spTree>
    <p:extLst>
      <p:ext uri="{BB962C8B-B14F-4D97-AF65-F5344CB8AC3E}">
        <p14:creationId xmlns:p14="http://schemas.microsoft.com/office/powerpoint/2010/main" val="1540443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12291" name="Text Box 1027"/>
          <p:cNvSpPr txBox="1">
            <a:spLocks noChangeArrowheads="1"/>
          </p:cNvSpPr>
          <p:nvPr/>
        </p:nvSpPr>
        <p:spPr bwMode="auto">
          <a:xfrm>
            <a:off x="685800" y="1981200"/>
            <a:ext cx="7924800"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dirty="0">
                <a:solidFill>
                  <a:srgbClr val="FFFF00"/>
                </a:solidFill>
                <a:cs typeface="Times New Roman" pitchFamily="18" charset="0"/>
              </a:rPr>
              <a:t>From Unit 17: </a:t>
            </a:r>
            <a:r>
              <a:rPr lang="en-US" sz="2800" b="1" dirty="0" smtClean="0">
                <a:solidFill>
                  <a:srgbClr val="FFFF00"/>
                </a:solidFill>
                <a:cs typeface="Times New Roman" pitchFamily="18" charset="0"/>
              </a:rPr>
              <a:t>The </a:t>
            </a:r>
            <a:r>
              <a:rPr lang="en-US" sz="2800" b="1" dirty="0">
                <a:solidFill>
                  <a:srgbClr val="FFFF00"/>
                </a:solidFill>
                <a:cs typeface="Times New Roman" pitchFamily="18" charset="0"/>
              </a:rPr>
              <a:t>present active </a:t>
            </a:r>
            <a:r>
              <a:rPr lang="en-US" sz="2800" b="1" dirty="0" smtClean="0">
                <a:solidFill>
                  <a:srgbClr val="FFFF00"/>
                </a:solidFill>
                <a:cs typeface="Times New Roman" pitchFamily="18" charset="0"/>
              </a:rPr>
              <a:t>participle</a:t>
            </a:r>
            <a:endParaRPr lang="en-US" sz="2800" b="1" dirty="0">
              <a:solidFill>
                <a:srgbClr val="FFFF00"/>
              </a:solidFill>
              <a:latin typeface="Palatino Linotype" pitchFamily="18" charset="0"/>
            </a:endParaRPr>
          </a:p>
          <a:p>
            <a:pPr algn="ctr" eaLnBrk="1" hangingPunct="1"/>
            <a:r>
              <a:rPr lang="en-US" b="1" dirty="0" smtClean="0">
                <a:solidFill>
                  <a:srgbClr val="FFFF00"/>
                </a:solidFill>
              </a:rPr>
              <a:t>present </a:t>
            </a:r>
            <a:r>
              <a:rPr lang="en-US" b="1" dirty="0">
                <a:solidFill>
                  <a:srgbClr val="FFFF00"/>
                </a:solidFill>
              </a:rPr>
              <a:t>participle active</a:t>
            </a:r>
            <a:r>
              <a:rPr lang="en-US" dirty="0">
                <a:solidFill>
                  <a:schemeClr val="bg1"/>
                </a:solidFill>
              </a:rPr>
              <a:t> of </a:t>
            </a:r>
            <a:r>
              <a:rPr lang="el-GR" dirty="0">
                <a:solidFill>
                  <a:schemeClr val="bg1"/>
                </a:solidFill>
                <a:latin typeface="Palatino Linotype" pitchFamily="18" charset="0"/>
              </a:rPr>
              <a:t>εἰμί </a:t>
            </a:r>
            <a:r>
              <a:rPr lang="en-US" dirty="0">
                <a:solidFill>
                  <a:schemeClr val="bg1"/>
                </a:solidFill>
              </a:rPr>
              <a:t>“be” </a:t>
            </a:r>
          </a:p>
          <a:p>
            <a:pPr algn="ctr" eaLnBrk="1" hangingPunct="1"/>
            <a:r>
              <a:rPr lang="en-US" b="1" dirty="0" smtClean="0">
                <a:solidFill>
                  <a:srgbClr val="FFFF00"/>
                </a:solidFill>
              </a:rPr>
              <a:t>masculine</a:t>
            </a:r>
            <a:r>
              <a:rPr lang="en-US" dirty="0" smtClean="0">
                <a:solidFill>
                  <a:schemeClr val="bg1"/>
                </a:solidFill>
              </a:rPr>
              <a:t> </a:t>
            </a:r>
            <a:r>
              <a:rPr lang="en-US" dirty="0">
                <a:solidFill>
                  <a:schemeClr val="bg1"/>
                </a:solidFill>
              </a:rPr>
              <a:t>forms</a:t>
            </a:r>
          </a:p>
        </p:txBody>
      </p:sp>
      <p:sp>
        <p:nvSpPr>
          <p:cNvPr id="12292" name="Text Box 1028"/>
          <p:cNvSpPr txBox="1">
            <a:spLocks noChangeArrowheads="1"/>
          </p:cNvSpPr>
          <p:nvPr/>
        </p:nvSpPr>
        <p:spPr bwMode="auto">
          <a:xfrm>
            <a:off x="1447800" y="3276600"/>
            <a:ext cx="1874231"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singular</a:t>
            </a:r>
          </a:p>
          <a:p>
            <a:pPr eaLnBrk="1" hangingPunct="1"/>
            <a:r>
              <a:rPr lang="en-US" b="1" dirty="0">
                <a:solidFill>
                  <a:schemeClr val="bg1"/>
                </a:solidFill>
                <a:latin typeface="Palatino Linotype" pitchFamily="18" charset="0"/>
              </a:rPr>
              <a:t>Nom. </a:t>
            </a:r>
            <a:r>
              <a:rPr lang="el-GR" b="1" dirty="0">
                <a:solidFill>
                  <a:srgbClr val="FFFF00"/>
                </a:solidFill>
                <a:latin typeface="Palatino Linotype" pitchFamily="18" charset="0"/>
              </a:rPr>
              <a:t>ὤν</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Gen. </a:t>
            </a:r>
            <a:r>
              <a:rPr lang="el-GR" b="1" dirty="0">
                <a:solidFill>
                  <a:schemeClr val="bg1"/>
                </a:solidFill>
                <a:latin typeface="Palatino Linotype" pitchFamily="18" charset="0"/>
              </a:rPr>
              <a:t> ὄντ</a:t>
            </a:r>
            <a:r>
              <a:rPr lang="el-GR" b="1" dirty="0">
                <a:solidFill>
                  <a:srgbClr val="FFFF00"/>
                </a:solidFill>
                <a:latin typeface="Palatino Linotype" pitchFamily="18" charset="0"/>
              </a:rPr>
              <a:t>ος</a:t>
            </a:r>
            <a:endParaRPr lang="en-US" b="1" dirty="0">
              <a:solidFill>
                <a:schemeClr val="bg1"/>
              </a:solidFill>
              <a:latin typeface="Palatino Linotype" pitchFamily="18" charset="0"/>
            </a:endParaRPr>
          </a:p>
          <a:p>
            <a:pPr eaLnBrk="1" hangingPunct="1"/>
            <a:r>
              <a:rPr lang="en-US" b="1" dirty="0">
                <a:solidFill>
                  <a:schemeClr val="bg1"/>
                </a:solidFill>
                <a:latin typeface="Palatino Linotype" pitchFamily="18" charset="0"/>
              </a:rPr>
              <a:t>Dat. </a:t>
            </a:r>
            <a:r>
              <a:rPr lang="el-GR" b="1" dirty="0">
                <a:solidFill>
                  <a:schemeClr val="bg1"/>
                </a:solidFill>
                <a:latin typeface="Palatino Linotype" pitchFamily="18" charset="0"/>
              </a:rPr>
              <a:t>  ὄντ</a:t>
            </a:r>
            <a:r>
              <a:rPr lang="el-GR" b="1" dirty="0">
                <a:solidFill>
                  <a:srgbClr val="FFFF00"/>
                </a:solidFill>
                <a:latin typeface="Palatino Linotype" pitchFamily="18" charset="0"/>
              </a:rPr>
              <a:t>ι</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Acc. </a:t>
            </a:r>
            <a:r>
              <a:rPr lang="el-GR" b="1" dirty="0">
                <a:solidFill>
                  <a:schemeClr val="bg1"/>
                </a:solidFill>
                <a:latin typeface="Palatino Linotype" pitchFamily="18" charset="0"/>
              </a:rPr>
              <a:t>  </a:t>
            </a:r>
            <a:r>
              <a:rPr lang="el-GR" b="1" dirty="0" smtClean="0">
                <a:solidFill>
                  <a:schemeClr val="bg1"/>
                </a:solidFill>
                <a:latin typeface="Palatino Linotype" pitchFamily="18" charset="0"/>
              </a:rPr>
              <a:t>ὄντ</a:t>
            </a:r>
            <a:r>
              <a:rPr lang="el-GR" b="1" dirty="0" smtClean="0">
                <a:solidFill>
                  <a:srgbClr val="FFFF00"/>
                </a:solidFill>
                <a:latin typeface="Palatino Linotype" pitchFamily="18" charset="0"/>
              </a:rPr>
              <a:t>α</a:t>
            </a:r>
            <a:endParaRPr lang="en-US" b="1" dirty="0">
              <a:solidFill>
                <a:srgbClr val="FFFF00"/>
              </a:solidFill>
              <a:latin typeface="Palatino Linotype" pitchFamily="18" charset="0"/>
            </a:endParaRPr>
          </a:p>
        </p:txBody>
      </p:sp>
      <p:sp>
        <p:nvSpPr>
          <p:cNvPr id="12293" name="Text Box 1029"/>
          <p:cNvSpPr txBox="1">
            <a:spLocks noChangeArrowheads="1"/>
          </p:cNvSpPr>
          <p:nvPr/>
        </p:nvSpPr>
        <p:spPr bwMode="auto">
          <a:xfrm>
            <a:off x="4800600" y="3276600"/>
            <a:ext cx="196079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plural</a:t>
            </a:r>
          </a:p>
          <a:p>
            <a:pPr eaLnBrk="1" hangingPunct="1"/>
            <a:r>
              <a:rPr lang="en-US" b="1" dirty="0">
                <a:solidFill>
                  <a:schemeClr val="bg1"/>
                </a:solidFill>
                <a:latin typeface="Palatino Linotype" pitchFamily="18" charset="0"/>
              </a:rPr>
              <a:t>Nom. </a:t>
            </a:r>
            <a:r>
              <a:rPr lang="el-GR" b="1" dirty="0">
                <a:solidFill>
                  <a:schemeClr val="bg1"/>
                </a:solidFill>
                <a:latin typeface="Palatino Linotype" pitchFamily="18" charset="0"/>
              </a:rPr>
              <a:t>ὄντ</a:t>
            </a:r>
            <a:r>
              <a:rPr lang="el-GR" b="1" dirty="0">
                <a:solidFill>
                  <a:srgbClr val="FFFF00"/>
                </a:solidFill>
                <a:latin typeface="Palatino Linotype" pitchFamily="18" charset="0"/>
              </a:rPr>
              <a:t>ες</a:t>
            </a:r>
            <a:endParaRPr lang="en-US" b="1" dirty="0">
              <a:solidFill>
                <a:schemeClr val="bg1"/>
              </a:solidFill>
              <a:latin typeface="Palatino Linotype" pitchFamily="18" charset="0"/>
            </a:endParaRPr>
          </a:p>
          <a:p>
            <a:pPr eaLnBrk="1" hangingPunct="1"/>
            <a:r>
              <a:rPr lang="en-US" b="1" dirty="0">
                <a:solidFill>
                  <a:schemeClr val="bg1"/>
                </a:solidFill>
                <a:latin typeface="Palatino Linotype" pitchFamily="18" charset="0"/>
              </a:rPr>
              <a:t>Gen. </a:t>
            </a:r>
            <a:r>
              <a:rPr lang="el-GR" b="1" dirty="0">
                <a:solidFill>
                  <a:schemeClr val="bg1"/>
                </a:solidFill>
                <a:latin typeface="Palatino Linotype" pitchFamily="18" charset="0"/>
              </a:rPr>
              <a:t> ὄντ</a:t>
            </a:r>
            <a:r>
              <a:rPr lang="el-GR" b="1" dirty="0">
                <a:solidFill>
                  <a:srgbClr val="FFFF00"/>
                </a:solidFill>
                <a:latin typeface="Palatino Linotype" pitchFamily="18" charset="0"/>
              </a:rPr>
              <a:t>ων</a:t>
            </a:r>
            <a:endParaRPr lang="en-US" b="1" dirty="0">
              <a:solidFill>
                <a:schemeClr val="bg1"/>
              </a:solidFill>
              <a:latin typeface="Palatino Linotype" pitchFamily="18" charset="0"/>
            </a:endParaRPr>
          </a:p>
          <a:p>
            <a:pPr eaLnBrk="1" hangingPunct="1"/>
            <a:r>
              <a:rPr lang="en-US" b="1" dirty="0">
                <a:solidFill>
                  <a:schemeClr val="bg1"/>
                </a:solidFill>
                <a:latin typeface="Palatino Linotype" pitchFamily="18" charset="0"/>
              </a:rPr>
              <a:t>Dat. </a:t>
            </a:r>
            <a:r>
              <a:rPr lang="el-GR" b="1" dirty="0">
                <a:solidFill>
                  <a:schemeClr val="bg1"/>
                </a:solidFill>
                <a:latin typeface="Palatino Linotype" pitchFamily="18" charset="0"/>
              </a:rPr>
              <a:t>  οὖ</a:t>
            </a:r>
            <a:r>
              <a:rPr lang="el-GR" b="1" dirty="0">
                <a:solidFill>
                  <a:srgbClr val="FFFF00"/>
                </a:solidFill>
                <a:latin typeface="Palatino Linotype" pitchFamily="18" charset="0"/>
              </a:rPr>
              <a:t>σι</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Acc. </a:t>
            </a:r>
            <a:r>
              <a:rPr lang="el-GR" b="1" dirty="0">
                <a:solidFill>
                  <a:schemeClr val="bg1"/>
                </a:solidFill>
                <a:latin typeface="Palatino Linotype" pitchFamily="18" charset="0"/>
              </a:rPr>
              <a:t>  </a:t>
            </a:r>
            <a:r>
              <a:rPr lang="el-GR" b="1" dirty="0" smtClean="0">
                <a:solidFill>
                  <a:schemeClr val="bg1"/>
                </a:solidFill>
                <a:latin typeface="Palatino Linotype" pitchFamily="18" charset="0"/>
              </a:rPr>
              <a:t>ὄντ</a:t>
            </a:r>
            <a:r>
              <a:rPr lang="el-GR" b="1" dirty="0" smtClean="0">
                <a:solidFill>
                  <a:srgbClr val="FFFF00"/>
                </a:solidFill>
                <a:latin typeface="Palatino Linotype" pitchFamily="18" charset="0"/>
              </a:rPr>
              <a:t>ας</a:t>
            </a:r>
            <a:endParaRPr lang="en-US" b="1" dirty="0">
              <a:solidFill>
                <a:srgbClr val="FFFF00"/>
              </a:solidFill>
              <a:latin typeface="Palatino Linotype" pitchFamily="18" charset="0"/>
            </a:endParaRPr>
          </a:p>
        </p:txBody>
      </p:sp>
      <p:sp>
        <p:nvSpPr>
          <p:cNvPr id="12294" name="Text Box 1030"/>
          <p:cNvSpPr txBox="1">
            <a:spLocks noChangeArrowheads="1"/>
          </p:cNvSpPr>
          <p:nvPr/>
        </p:nvSpPr>
        <p:spPr bwMode="auto">
          <a:xfrm>
            <a:off x="2420938" y="5715000"/>
            <a:ext cx="4410075" cy="83502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b="1">
                <a:solidFill>
                  <a:schemeClr val="bg1"/>
                </a:solidFill>
                <a:latin typeface="Palatino Linotype" pitchFamily="18" charset="0"/>
              </a:rPr>
              <a:t>nom. sg.: </a:t>
            </a:r>
            <a:r>
              <a:rPr lang="el-GR" b="1">
                <a:solidFill>
                  <a:schemeClr val="bg1"/>
                </a:solidFill>
                <a:latin typeface="Palatino Linotype" pitchFamily="18" charset="0"/>
              </a:rPr>
              <a:t>ον</a:t>
            </a:r>
            <a:r>
              <a:rPr lang="el-GR" b="1">
                <a:solidFill>
                  <a:srgbClr val="FFFF00"/>
                </a:solidFill>
                <a:latin typeface="Palatino Linotype" pitchFamily="18" charset="0"/>
              </a:rPr>
              <a:t>τς</a:t>
            </a:r>
            <a:r>
              <a:rPr lang="el-GR" b="1">
                <a:solidFill>
                  <a:schemeClr val="bg1"/>
                </a:solidFill>
                <a:latin typeface="Palatino Linotype" pitchFamily="18" charset="0"/>
              </a:rPr>
              <a:t> </a:t>
            </a:r>
            <a:r>
              <a:rPr lang="el-GR" b="1">
                <a:solidFill>
                  <a:schemeClr val="bg1"/>
                </a:solidFill>
                <a:latin typeface="Palatino Linotype" pitchFamily="18" charset="0"/>
                <a:sym typeface="Wingdings" pitchFamily="2" charset="2"/>
              </a:rPr>
              <a:t> </a:t>
            </a:r>
            <a:r>
              <a:rPr lang="el-GR" b="1">
                <a:solidFill>
                  <a:srgbClr val="FFFF00"/>
                </a:solidFill>
                <a:latin typeface="Palatino Linotype" pitchFamily="18" charset="0"/>
                <a:sym typeface="Wingdings" pitchFamily="2" charset="2"/>
              </a:rPr>
              <a:t>ο</a:t>
            </a:r>
            <a:r>
              <a:rPr lang="el-GR" b="1">
                <a:solidFill>
                  <a:schemeClr val="bg1"/>
                </a:solidFill>
                <a:latin typeface="Palatino Linotype" pitchFamily="18" charset="0"/>
                <a:sym typeface="Wingdings" pitchFamily="2" charset="2"/>
              </a:rPr>
              <a:t>ν</a:t>
            </a:r>
            <a:r>
              <a:rPr lang="el-GR" b="1">
                <a:solidFill>
                  <a:srgbClr val="FFFF00"/>
                </a:solidFill>
                <a:latin typeface="Palatino Linotype" pitchFamily="18" charset="0"/>
                <a:sym typeface="Wingdings" pitchFamily="2" charset="2"/>
              </a:rPr>
              <a:t>ς</a:t>
            </a:r>
            <a:r>
              <a:rPr lang="el-GR" b="1">
                <a:solidFill>
                  <a:schemeClr val="bg1"/>
                </a:solidFill>
                <a:latin typeface="Palatino Linotype" pitchFamily="18" charset="0"/>
                <a:sym typeface="Wingdings" pitchFamily="2" charset="2"/>
              </a:rPr>
              <a:t>  </a:t>
            </a:r>
            <a:r>
              <a:rPr lang="el-GR" b="1">
                <a:solidFill>
                  <a:srgbClr val="FFFF00"/>
                </a:solidFill>
                <a:latin typeface="Palatino Linotype" pitchFamily="18" charset="0"/>
              </a:rPr>
              <a:t>ω</a:t>
            </a:r>
            <a:r>
              <a:rPr lang="el-GR" b="1">
                <a:solidFill>
                  <a:schemeClr val="bg1"/>
                </a:solidFill>
                <a:latin typeface="Palatino Linotype" pitchFamily="18" charset="0"/>
              </a:rPr>
              <a:t>ν</a:t>
            </a:r>
            <a:endParaRPr lang="en-US" b="1">
              <a:solidFill>
                <a:schemeClr val="bg1"/>
              </a:solidFill>
              <a:latin typeface="Palatino Linotype" pitchFamily="18" charset="0"/>
            </a:endParaRPr>
          </a:p>
          <a:p>
            <a:pPr algn="ctr" eaLnBrk="1" hangingPunct="1"/>
            <a:r>
              <a:rPr lang="en-US" b="1">
                <a:solidFill>
                  <a:schemeClr val="bg1"/>
                </a:solidFill>
                <a:latin typeface="Palatino Linotype" pitchFamily="18" charset="0"/>
              </a:rPr>
              <a:t>dat. pl.: </a:t>
            </a:r>
            <a:r>
              <a:rPr lang="el-GR" b="1">
                <a:solidFill>
                  <a:schemeClr val="bg1"/>
                </a:solidFill>
                <a:latin typeface="Palatino Linotype" pitchFamily="18" charset="0"/>
              </a:rPr>
              <a:t>ον</a:t>
            </a:r>
            <a:r>
              <a:rPr lang="el-GR" b="1">
                <a:solidFill>
                  <a:srgbClr val="FFFF00"/>
                </a:solidFill>
                <a:latin typeface="Palatino Linotype" pitchFamily="18" charset="0"/>
              </a:rPr>
              <a:t>τσ</a:t>
            </a:r>
            <a:r>
              <a:rPr lang="el-GR" b="1">
                <a:solidFill>
                  <a:schemeClr val="bg1"/>
                </a:solidFill>
                <a:latin typeface="Palatino Linotype" pitchFamily="18" charset="0"/>
              </a:rPr>
              <a:t>ι </a:t>
            </a:r>
            <a:r>
              <a:rPr lang="el-GR" b="1">
                <a:solidFill>
                  <a:schemeClr val="bg1"/>
                </a:solidFill>
                <a:latin typeface="Palatino Linotype" pitchFamily="18" charset="0"/>
                <a:sym typeface="Wingdings" pitchFamily="2" charset="2"/>
              </a:rPr>
              <a:t> </a:t>
            </a:r>
            <a:r>
              <a:rPr lang="el-GR" b="1">
                <a:solidFill>
                  <a:srgbClr val="FFFF00"/>
                </a:solidFill>
                <a:latin typeface="Palatino Linotype" pitchFamily="18" charset="0"/>
                <a:sym typeface="Wingdings" pitchFamily="2" charset="2"/>
              </a:rPr>
              <a:t>ον</a:t>
            </a:r>
            <a:r>
              <a:rPr lang="el-GR" b="1">
                <a:solidFill>
                  <a:schemeClr val="bg1"/>
                </a:solidFill>
                <a:latin typeface="Palatino Linotype" pitchFamily="18" charset="0"/>
                <a:sym typeface="Wingdings" pitchFamily="2" charset="2"/>
              </a:rPr>
              <a:t>σι  </a:t>
            </a:r>
            <a:r>
              <a:rPr lang="el-GR" b="1">
                <a:solidFill>
                  <a:srgbClr val="FFFF00"/>
                </a:solidFill>
                <a:latin typeface="Palatino Linotype" pitchFamily="18" charset="0"/>
              </a:rPr>
              <a:t>ου</a:t>
            </a:r>
            <a:r>
              <a:rPr lang="el-GR" b="1">
                <a:solidFill>
                  <a:schemeClr val="bg1"/>
                </a:solidFill>
                <a:latin typeface="Palatino Linotype" pitchFamily="18" charset="0"/>
              </a:rPr>
              <a:t>σι</a:t>
            </a:r>
            <a:endParaRPr lang="en-US" b="1">
              <a:solidFill>
                <a:schemeClr val="bg1"/>
              </a:solidFill>
              <a:latin typeface="Palatino Linotype" pitchFamily="18" charset="0"/>
            </a:endParaRPr>
          </a:p>
        </p:txBody>
      </p:sp>
    </p:spTree>
    <p:extLst>
      <p:ext uri="{BB962C8B-B14F-4D97-AF65-F5344CB8AC3E}">
        <p14:creationId xmlns:p14="http://schemas.microsoft.com/office/powerpoint/2010/main" val="2000340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12291" name="Text Box 1027"/>
          <p:cNvSpPr txBox="1">
            <a:spLocks noChangeArrowheads="1"/>
          </p:cNvSpPr>
          <p:nvPr/>
        </p:nvSpPr>
        <p:spPr bwMode="auto">
          <a:xfrm>
            <a:off x="685800" y="1981200"/>
            <a:ext cx="7924800"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b="1" dirty="0">
                <a:solidFill>
                  <a:srgbClr val="FFFF00"/>
                </a:solidFill>
                <a:cs typeface="Times New Roman" pitchFamily="18" charset="0"/>
              </a:rPr>
              <a:t>The perfect active </a:t>
            </a:r>
            <a:r>
              <a:rPr lang="en-US" sz="2800" b="1" dirty="0" smtClean="0">
                <a:solidFill>
                  <a:srgbClr val="FFFF00"/>
                </a:solidFill>
                <a:cs typeface="Times New Roman" pitchFamily="18" charset="0"/>
              </a:rPr>
              <a:t>participle</a:t>
            </a:r>
            <a:endParaRPr lang="en-US" sz="2800" b="1" dirty="0">
              <a:solidFill>
                <a:srgbClr val="FFFF00"/>
              </a:solidFill>
              <a:latin typeface="Palatino Linotype" pitchFamily="18" charset="0"/>
            </a:endParaRPr>
          </a:p>
          <a:p>
            <a:pPr algn="ctr" eaLnBrk="1" hangingPunct="1"/>
            <a:r>
              <a:rPr lang="en-US" b="1" dirty="0" smtClean="0">
                <a:solidFill>
                  <a:srgbClr val="FFFF00"/>
                </a:solidFill>
              </a:rPr>
              <a:t>perfect </a:t>
            </a:r>
            <a:r>
              <a:rPr lang="en-US" b="1" dirty="0">
                <a:solidFill>
                  <a:srgbClr val="FFFF00"/>
                </a:solidFill>
              </a:rPr>
              <a:t>participle active</a:t>
            </a:r>
            <a:r>
              <a:rPr lang="en-US" dirty="0">
                <a:solidFill>
                  <a:schemeClr val="bg1"/>
                </a:solidFill>
              </a:rPr>
              <a:t> of </a:t>
            </a:r>
            <a:r>
              <a:rPr lang="el-GR" dirty="0" smtClean="0">
                <a:solidFill>
                  <a:srgbClr val="FFFF00"/>
                </a:solidFill>
                <a:latin typeface="Palatino Linotype" pitchFamily="18" charset="0"/>
              </a:rPr>
              <a:t>λύω</a:t>
            </a:r>
            <a:r>
              <a:rPr lang="el-GR" dirty="0" smtClean="0">
                <a:solidFill>
                  <a:schemeClr val="bg1"/>
                </a:solidFill>
                <a:latin typeface="Palatino Linotype" pitchFamily="18" charset="0"/>
              </a:rPr>
              <a:t> </a:t>
            </a:r>
            <a:r>
              <a:rPr lang="en-US" dirty="0" smtClean="0">
                <a:solidFill>
                  <a:srgbClr val="FFFF00"/>
                </a:solidFill>
              </a:rPr>
              <a:t> </a:t>
            </a:r>
            <a:endParaRPr lang="en-US" dirty="0">
              <a:solidFill>
                <a:srgbClr val="FFFF00"/>
              </a:solidFill>
            </a:endParaRPr>
          </a:p>
          <a:p>
            <a:pPr algn="ctr" eaLnBrk="1" hangingPunct="1"/>
            <a:r>
              <a:rPr lang="en-US" b="1" dirty="0" smtClean="0">
                <a:solidFill>
                  <a:srgbClr val="FFFF00"/>
                </a:solidFill>
              </a:rPr>
              <a:t>masculine</a:t>
            </a:r>
            <a:r>
              <a:rPr lang="en-US" dirty="0" smtClean="0">
                <a:solidFill>
                  <a:schemeClr val="bg1"/>
                </a:solidFill>
              </a:rPr>
              <a:t> </a:t>
            </a:r>
            <a:r>
              <a:rPr lang="en-US" dirty="0">
                <a:solidFill>
                  <a:schemeClr val="bg1"/>
                </a:solidFill>
              </a:rPr>
              <a:t>forms</a:t>
            </a:r>
          </a:p>
        </p:txBody>
      </p:sp>
      <p:sp>
        <p:nvSpPr>
          <p:cNvPr id="12292" name="Text Box 1028"/>
          <p:cNvSpPr txBox="1">
            <a:spLocks noChangeArrowheads="1"/>
          </p:cNvSpPr>
          <p:nvPr/>
        </p:nvSpPr>
        <p:spPr bwMode="auto">
          <a:xfrm>
            <a:off x="1447800" y="3276600"/>
            <a:ext cx="259878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singular</a:t>
            </a:r>
          </a:p>
          <a:p>
            <a:pPr eaLnBrk="1" hangingPunct="1"/>
            <a:r>
              <a:rPr lang="en-US" b="1" dirty="0">
                <a:solidFill>
                  <a:schemeClr val="bg1"/>
                </a:solidFill>
                <a:latin typeface="Palatino Linotype" pitchFamily="18" charset="0"/>
              </a:rPr>
              <a:t>Nom. </a:t>
            </a:r>
            <a:r>
              <a:rPr lang="el-GR" b="1" dirty="0" smtClean="0">
                <a:solidFill>
                  <a:schemeClr val="bg1"/>
                </a:solidFill>
                <a:latin typeface="Palatino Linotype" pitchFamily="18" charset="0"/>
              </a:rPr>
              <a:t>λελυκ</a:t>
            </a:r>
            <a:r>
              <a:rPr lang="el-GR" b="1" dirty="0" smtClean="0">
                <a:solidFill>
                  <a:srgbClr val="FFFF00"/>
                </a:solidFill>
                <a:latin typeface="Palatino Linotype" pitchFamily="18" charset="0"/>
              </a:rPr>
              <a:t>ώς</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Gen. </a:t>
            </a:r>
            <a:r>
              <a:rPr lang="el-GR" b="1" dirty="0" smtClean="0">
                <a:solidFill>
                  <a:schemeClr val="bg1"/>
                </a:solidFill>
                <a:latin typeface="Palatino Linotype" pitchFamily="18" charset="0"/>
              </a:rPr>
              <a:t> λελυκ</a:t>
            </a:r>
            <a:r>
              <a:rPr lang="el-GR" b="1" dirty="0" smtClean="0">
                <a:solidFill>
                  <a:srgbClr val="FFFF00"/>
                </a:solidFill>
                <a:latin typeface="Palatino Linotype" pitchFamily="18" charset="0"/>
              </a:rPr>
              <a:t>ότος</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Dat. </a:t>
            </a:r>
            <a:r>
              <a:rPr lang="el-GR" b="1" dirty="0" smtClean="0">
                <a:solidFill>
                  <a:schemeClr val="bg1"/>
                </a:solidFill>
                <a:latin typeface="Palatino Linotype" pitchFamily="18" charset="0"/>
              </a:rPr>
              <a:t>  λελυκ</a:t>
            </a:r>
            <a:r>
              <a:rPr lang="el-GR" b="1" dirty="0" smtClean="0">
                <a:solidFill>
                  <a:srgbClr val="FFFF00"/>
                </a:solidFill>
                <a:latin typeface="Palatino Linotype" pitchFamily="18" charset="0"/>
              </a:rPr>
              <a:t>ότι</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Acc. </a:t>
            </a:r>
            <a:r>
              <a:rPr lang="el-GR" b="1" dirty="0" smtClean="0">
                <a:solidFill>
                  <a:schemeClr val="bg1"/>
                </a:solidFill>
                <a:latin typeface="Palatino Linotype" pitchFamily="18" charset="0"/>
              </a:rPr>
              <a:t>  λελυκ</a:t>
            </a:r>
            <a:r>
              <a:rPr lang="el-GR" b="1" dirty="0" smtClean="0">
                <a:solidFill>
                  <a:srgbClr val="FFFF00"/>
                </a:solidFill>
                <a:latin typeface="Palatino Linotype" pitchFamily="18" charset="0"/>
              </a:rPr>
              <a:t>ότα</a:t>
            </a:r>
            <a:endParaRPr lang="en-US" b="1" dirty="0">
              <a:solidFill>
                <a:srgbClr val="FFFF00"/>
              </a:solidFill>
              <a:latin typeface="Palatino Linotype" pitchFamily="18" charset="0"/>
            </a:endParaRPr>
          </a:p>
        </p:txBody>
      </p:sp>
      <p:sp>
        <p:nvSpPr>
          <p:cNvPr id="12293" name="Text Box 1029"/>
          <p:cNvSpPr txBox="1">
            <a:spLocks noChangeArrowheads="1"/>
          </p:cNvSpPr>
          <p:nvPr/>
        </p:nvSpPr>
        <p:spPr bwMode="auto">
          <a:xfrm>
            <a:off x="4800600" y="3276600"/>
            <a:ext cx="2685351"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plural</a:t>
            </a:r>
          </a:p>
          <a:p>
            <a:pPr eaLnBrk="1" hangingPunct="1"/>
            <a:r>
              <a:rPr lang="en-US" b="1" dirty="0">
                <a:solidFill>
                  <a:schemeClr val="bg1"/>
                </a:solidFill>
                <a:latin typeface="Palatino Linotype" pitchFamily="18" charset="0"/>
              </a:rPr>
              <a:t>Nom. </a:t>
            </a:r>
            <a:r>
              <a:rPr lang="el-GR" b="1" dirty="0" smtClean="0">
                <a:solidFill>
                  <a:schemeClr val="bg1"/>
                </a:solidFill>
                <a:latin typeface="Palatino Linotype" pitchFamily="18" charset="0"/>
              </a:rPr>
              <a:t>λελυκ</a:t>
            </a:r>
            <a:r>
              <a:rPr lang="el-GR" b="1" dirty="0">
                <a:solidFill>
                  <a:srgbClr val="FFFF00"/>
                </a:solidFill>
                <a:latin typeface="Palatino Linotype" pitchFamily="18" charset="0"/>
              </a:rPr>
              <a:t>ότες</a:t>
            </a:r>
            <a:endParaRPr lang="en-US" b="1" dirty="0">
              <a:solidFill>
                <a:schemeClr val="bg1"/>
              </a:solidFill>
              <a:latin typeface="Palatino Linotype" pitchFamily="18" charset="0"/>
            </a:endParaRPr>
          </a:p>
          <a:p>
            <a:pPr eaLnBrk="1" hangingPunct="1"/>
            <a:r>
              <a:rPr lang="en-US" b="1" dirty="0">
                <a:solidFill>
                  <a:schemeClr val="bg1"/>
                </a:solidFill>
                <a:latin typeface="Palatino Linotype" pitchFamily="18" charset="0"/>
              </a:rPr>
              <a:t>Gen. </a:t>
            </a:r>
            <a:r>
              <a:rPr lang="el-GR" b="1" dirty="0" smtClean="0">
                <a:solidFill>
                  <a:schemeClr val="bg1"/>
                </a:solidFill>
                <a:latin typeface="Palatino Linotype" pitchFamily="18" charset="0"/>
              </a:rPr>
              <a:t> λελυκ</a:t>
            </a:r>
            <a:r>
              <a:rPr lang="el-GR" b="1" dirty="0" smtClean="0">
                <a:solidFill>
                  <a:srgbClr val="FFFF00"/>
                </a:solidFill>
                <a:latin typeface="Palatino Linotype" pitchFamily="18" charset="0"/>
              </a:rPr>
              <a:t>ότων</a:t>
            </a:r>
            <a:endParaRPr lang="en-US" b="1" dirty="0">
              <a:solidFill>
                <a:schemeClr val="bg1"/>
              </a:solidFill>
              <a:latin typeface="Palatino Linotype" pitchFamily="18" charset="0"/>
            </a:endParaRPr>
          </a:p>
          <a:p>
            <a:pPr eaLnBrk="1" hangingPunct="1"/>
            <a:r>
              <a:rPr lang="en-US" b="1" dirty="0">
                <a:solidFill>
                  <a:schemeClr val="bg1"/>
                </a:solidFill>
                <a:latin typeface="Palatino Linotype" pitchFamily="18" charset="0"/>
              </a:rPr>
              <a:t>Dat. </a:t>
            </a:r>
            <a:r>
              <a:rPr lang="el-GR" b="1" dirty="0" smtClean="0">
                <a:solidFill>
                  <a:schemeClr val="bg1"/>
                </a:solidFill>
                <a:latin typeface="Palatino Linotype" pitchFamily="18" charset="0"/>
              </a:rPr>
              <a:t>  λελυκ</a:t>
            </a:r>
            <a:r>
              <a:rPr lang="el-GR" b="1" dirty="0" smtClean="0">
                <a:solidFill>
                  <a:srgbClr val="FFFF00"/>
                </a:solidFill>
                <a:latin typeface="Palatino Linotype" pitchFamily="18" charset="0"/>
              </a:rPr>
              <a:t>όσι</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Acc. </a:t>
            </a:r>
            <a:r>
              <a:rPr lang="el-GR" b="1" dirty="0" smtClean="0">
                <a:solidFill>
                  <a:schemeClr val="bg1"/>
                </a:solidFill>
                <a:latin typeface="Palatino Linotype" pitchFamily="18" charset="0"/>
              </a:rPr>
              <a:t>  λελυκ</a:t>
            </a:r>
            <a:r>
              <a:rPr lang="el-GR" b="1" dirty="0" smtClean="0">
                <a:solidFill>
                  <a:srgbClr val="FFFF00"/>
                </a:solidFill>
                <a:latin typeface="Palatino Linotype" pitchFamily="18" charset="0"/>
              </a:rPr>
              <a:t>ότας</a:t>
            </a:r>
            <a:endParaRPr lang="en-US" b="1" dirty="0">
              <a:solidFill>
                <a:srgbClr val="FFFF00"/>
              </a:solidFill>
              <a:latin typeface="Palatino Linotype" pitchFamily="18" charset="0"/>
            </a:endParaRPr>
          </a:p>
        </p:txBody>
      </p:sp>
      <p:sp>
        <p:nvSpPr>
          <p:cNvPr id="12294" name="Text Box 1030"/>
          <p:cNvSpPr txBox="1">
            <a:spLocks noChangeArrowheads="1"/>
          </p:cNvSpPr>
          <p:nvPr/>
        </p:nvSpPr>
        <p:spPr bwMode="auto">
          <a:xfrm>
            <a:off x="3107496" y="5715000"/>
            <a:ext cx="2929007" cy="830997"/>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b="1" dirty="0">
                <a:solidFill>
                  <a:schemeClr val="bg1"/>
                </a:solidFill>
                <a:latin typeface="Palatino Linotype" pitchFamily="18" charset="0"/>
              </a:rPr>
              <a:t>nom. </a:t>
            </a:r>
            <a:r>
              <a:rPr lang="en-US" b="1" dirty="0" err="1">
                <a:solidFill>
                  <a:schemeClr val="bg1"/>
                </a:solidFill>
                <a:latin typeface="Palatino Linotype" pitchFamily="18" charset="0"/>
              </a:rPr>
              <a:t>sg</a:t>
            </a:r>
            <a:r>
              <a:rPr lang="en-US" b="1" dirty="0">
                <a:solidFill>
                  <a:schemeClr val="bg1"/>
                </a:solidFill>
                <a:latin typeface="Palatino Linotype" pitchFamily="18" charset="0"/>
              </a:rPr>
              <a:t>.: </a:t>
            </a:r>
            <a:r>
              <a:rPr lang="el-GR" b="1" dirty="0" smtClean="0">
                <a:solidFill>
                  <a:schemeClr val="bg1"/>
                </a:solidFill>
                <a:latin typeface="Palatino Linotype" pitchFamily="18" charset="0"/>
              </a:rPr>
              <a:t>οτ</a:t>
            </a:r>
            <a:r>
              <a:rPr lang="el-GR" b="1" dirty="0" smtClean="0">
                <a:solidFill>
                  <a:srgbClr val="FFFF00"/>
                </a:solidFill>
                <a:latin typeface="Palatino Linotype" pitchFamily="18" charset="0"/>
              </a:rPr>
              <a:t>ς</a:t>
            </a:r>
            <a:r>
              <a:rPr lang="el-GR" b="1" dirty="0" smtClean="0">
                <a:solidFill>
                  <a:schemeClr val="bg1"/>
                </a:solidFill>
                <a:latin typeface="Palatino Linotype" pitchFamily="18" charset="0"/>
              </a:rPr>
              <a:t> </a:t>
            </a:r>
            <a:r>
              <a:rPr lang="el-GR" b="1" dirty="0">
                <a:solidFill>
                  <a:schemeClr val="bg1"/>
                </a:solidFill>
                <a:latin typeface="Palatino Linotype" pitchFamily="18" charset="0"/>
                <a:sym typeface="Wingdings" pitchFamily="2" charset="2"/>
              </a:rPr>
              <a:t> </a:t>
            </a:r>
            <a:r>
              <a:rPr lang="el-GR" b="1" dirty="0" smtClean="0">
                <a:solidFill>
                  <a:srgbClr val="FFFF00"/>
                </a:solidFill>
                <a:latin typeface="Palatino Linotype" pitchFamily="18" charset="0"/>
              </a:rPr>
              <a:t>ω</a:t>
            </a:r>
            <a:r>
              <a:rPr lang="el-GR" b="1" dirty="0" smtClean="0">
                <a:solidFill>
                  <a:schemeClr val="bg1"/>
                </a:solidFill>
                <a:latin typeface="Palatino Linotype" pitchFamily="18" charset="0"/>
              </a:rPr>
              <a:t>ς</a:t>
            </a:r>
            <a:endParaRPr lang="en-US" b="1" dirty="0">
              <a:solidFill>
                <a:schemeClr val="bg1"/>
              </a:solidFill>
              <a:latin typeface="Palatino Linotype" pitchFamily="18" charset="0"/>
            </a:endParaRPr>
          </a:p>
          <a:p>
            <a:pPr algn="ctr" eaLnBrk="1" hangingPunct="1"/>
            <a:r>
              <a:rPr lang="en-US" b="1" dirty="0">
                <a:solidFill>
                  <a:schemeClr val="bg1"/>
                </a:solidFill>
                <a:latin typeface="Palatino Linotype" pitchFamily="18" charset="0"/>
              </a:rPr>
              <a:t>dat. pl.: </a:t>
            </a:r>
            <a:r>
              <a:rPr lang="el-GR" b="1" dirty="0" smtClean="0">
                <a:solidFill>
                  <a:schemeClr val="bg1"/>
                </a:solidFill>
                <a:latin typeface="Palatino Linotype" pitchFamily="18" charset="0"/>
              </a:rPr>
              <a:t>οτ</a:t>
            </a:r>
            <a:r>
              <a:rPr lang="el-GR" b="1" dirty="0" smtClean="0">
                <a:solidFill>
                  <a:srgbClr val="FFFF00"/>
                </a:solidFill>
                <a:latin typeface="Palatino Linotype" pitchFamily="18" charset="0"/>
              </a:rPr>
              <a:t>σι</a:t>
            </a:r>
            <a:r>
              <a:rPr lang="el-GR" b="1" dirty="0" smtClean="0">
                <a:solidFill>
                  <a:schemeClr val="bg1"/>
                </a:solidFill>
                <a:latin typeface="Palatino Linotype" pitchFamily="18" charset="0"/>
              </a:rPr>
              <a:t> </a:t>
            </a:r>
            <a:r>
              <a:rPr lang="el-GR" b="1" dirty="0">
                <a:solidFill>
                  <a:schemeClr val="bg1"/>
                </a:solidFill>
                <a:latin typeface="Palatino Linotype" pitchFamily="18" charset="0"/>
                <a:sym typeface="Wingdings" pitchFamily="2" charset="2"/>
              </a:rPr>
              <a:t> </a:t>
            </a:r>
            <a:r>
              <a:rPr lang="el-GR" b="1" dirty="0" smtClean="0">
                <a:solidFill>
                  <a:schemeClr val="bg1"/>
                </a:solidFill>
                <a:latin typeface="Palatino Linotype" pitchFamily="18" charset="0"/>
                <a:sym typeface="Wingdings" pitchFamily="2" charset="2"/>
              </a:rPr>
              <a:t>ο</a:t>
            </a:r>
            <a:r>
              <a:rPr lang="el-GR" b="1" dirty="0" smtClean="0">
                <a:solidFill>
                  <a:srgbClr val="FFFF00"/>
                </a:solidFill>
                <a:latin typeface="Palatino Linotype" pitchFamily="18" charset="0"/>
              </a:rPr>
              <a:t>σι</a:t>
            </a:r>
            <a:endParaRPr lang="en-US" b="1" dirty="0">
              <a:solidFill>
                <a:srgbClr val="FFFF00"/>
              </a:solidFill>
              <a:latin typeface="Palatino Linotype" pitchFamily="18" charset="0"/>
            </a:endParaRPr>
          </a:p>
        </p:txBody>
      </p:sp>
    </p:spTree>
    <p:extLst>
      <p:ext uri="{BB962C8B-B14F-4D97-AF65-F5344CB8AC3E}">
        <p14:creationId xmlns:p14="http://schemas.microsoft.com/office/powerpoint/2010/main" val="132299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13315" name="Text Box 3"/>
          <p:cNvSpPr txBox="1">
            <a:spLocks noChangeArrowheads="1"/>
          </p:cNvSpPr>
          <p:nvPr/>
        </p:nvSpPr>
        <p:spPr bwMode="auto">
          <a:xfrm>
            <a:off x="685800" y="1981200"/>
            <a:ext cx="7924800"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dirty="0">
                <a:solidFill>
                  <a:srgbClr val="FFFF00"/>
                </a:solidFill>
                <a:cs typeface="Times New Roman" pitchFamily="18" charset="0"/>
              </a:rPr>
              <a:t>From Unit 17: </a:t>
            </a:r>
            <a:r>
              <a:rPr lang="en-US" sz="2800" b="1" dirty="0" smtClean="0">
                <a:solidFill>
                  <a:srgbClr val="FFFF00"/>
                </a:solidFill>
                <a:cs typeface="Times New Roman" pitchFamily="18" charset="0"/>
              </a:rPr>
              <a:t>The </a:t>
            </a:r>
            <a:r>
              <a:rPr lang="en-US" sz="2800" b="1" dirty="0">
                <a:solidFill>
                  <a:srgbClr val="FFFF00"/>
                </a:solidFill>
                <a:cs typeface="Times New Roman" pitchFamily="18" charset="0"/>
              </a:rPr>
              <a:t>present active </a:t>
            </a:r>
            <a:r>
              <a:rPr lang="en-US" sz="2800" b="1" dirty="0" smtClean="0">
                <a:solidFill>
                  <a:srgbClr val="FFFF00"/>
                </a:solidFill>
                <a:cs typeface="Times New Roman" pitchFamily="18" charset="0"/>
              </a:rPr>
              <a:t>participle</a:t>
            </a:r>
            <a:endParaRPr lang="en-US" sz="2800" b="1" dirty="0">
              <a:solidFill>
                <a:srgbClr val="FFFF00"/>
              </a:solidFill>
              <a:latin typeface="Palatino Linotype" pitchFamily="18" charset="0"/>
            </a:endParaRPr>
          </a:p>
          <a:p>
            <a:pPr algn="ctr" eaLnBrk="1" hangingPunct="1"/>
            <a:r>
              <a:rPr lang="en-US" b="1" dirty="0">
                <a:solidFill>
                  <a:srgbClr val="FFFF00"/>
                </a:solidFill>
              </a:rPr>
              <a:t>present participle active</a:t>
            </a:r>
            <a:r>
              <a:rPr lang="en-US" dirty="0">
                <a:solidFill>
                  <a:schemeClr val="bg1"/>
                </a:solidFill>
              </a:rPr>
              <a:t> of </a:t>
            </a:r>
            <a:r>
              <a:rPr lang="el-GR" dirty="0">
                <a:solidFill>
                  <a:schemeClr val="bg1"/>
                </a:solidFill>
                <a:latin typeface="Palatino Linotype" pitchFamily="18" charset="0"/>
              </a:rPr>
              <a:t>εἰμί </a:t>
            </a:r>
            <a:r>
              <a:rPr lang="en-US" dirty="0">
                <a:solidFill>
                  <a:schemeClr val="bg1"/>
                </a:solidFill>
              </a:rPr>
              <a:t>“be” </a:t>
            </a:r>
          </a:p>
          <a:p>
            <a:pPr algn="ctr" eaLnBrk="1" hangingPunct="1"/>
            <a:r>
              <a:rPr lang="en-US" b="1" dirty="0" smtClean="0">
                <a:solidFill>
                  <a:srgbClr val="FFFF00"/>
                </a:solidFill>
              </a:rPr>
              <a:t>feminine</a:t>
            </a:r>
            <a:r>
              <a:rPr lang="en-US" dirty="0" smtClean="0">
                <a:solidFill>
                  <a:schemeClr val="bg1"/>
                </a:solidFill>
              </a:rPr>
              <a:t> </a:t>
            </a:r>
            <a:r>
              <a:rPr lang="en-US" dirty="0">
                <a:solidFill>
                  <a:schemeClr val="bg1"/>
                </a:solidFill>
              </a:rPr>
              <a:t>forms</a:t>
            </a:r>
          </a:p>
        </p:txBody>
      </p:sp>
      <p:sp>
        <p:nvSpPr>
          <p:cNvPr id="13316" name="Text Box 4"/>
          <p:cNvSpPr txBox="1">
            <a:spLocks noChangeArrowheads="1"/>
          </p:cNvSpPr>
          <p:nvPr/>
        </p:nvSpPr>
        <p:spPr bwMode="auto">
          <a:xfrm>
            <a:off x="1447800" y="3276600"/>
            <a:ext cx="1962397"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singular</a:t>
            </a:r>
          </a:p>
          <a:p>
            <a:pPr eaLnBrk="1" hangingPunct="1"/>
            <a:r>
              <a:rPr lang="en-US" b="1" dirty="0">
                <a:solidFill>
                  <a:schemeClr val="bg1"/>
                </a:solidFill>
                <a:latin typeface="Palatino Linotype" pitchFamily="18" charset="0"/>
              </a:rPr>
              <a:t>Nom. </a:t>
            </a:r>
            <a:r>
              <a:rPr lang="el-GR" b="1" dirty="0">
                <a:solidFill>
                  <a:schemeClr val="bg1"/>
                </a:solidFill>
                <a:latin typeface="Palatino Linotype" pitchFamily="18" charset="0"/>
              </a:rPr>
              <a:t>οὖσ</a:t>
            </a:r>
            <a:r>
              <a:rPr lang="el-GR" b="1" dirty="0">
                <a:solidFill>
                  <a:srgbClr val="FFFF00"/>
                </a:solidFill>
                <a:latin typeface="Palatino Linotype" pitchFamily="18" charset="0"/>
              </a:rPr>
              <a:t>α</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Gen. </a:t>
            </a:r>
            <a:r>
              <a:rPr lang="el-GR" b="1" dirty="0">
                <a:solidFill>
                  <a:schemeClr val="bg1"/>
                </a:solidFill>
                <a:latin typeface="Palatino Linotype" pitchFamily="18" charset="0"/>
              </a:rPr>
              <a:t> οὔσ</a:t>
            </a:r>
            <a:r>
              <a:rPr lang="el-GR" b="1" dirty="0">
                <a:solidFill>
                  <a:srgbClr val="FFFF00"/>
                </a:solidFill>
                <a:latin typeface="Palatino Linotype" pitchFamily="18" charset="0"/>
              </a:rPr>
              <a:t>ης</a:t>
            </a:r>
            <a:endParaRPr lang="en-US" b="1" dirty="0">
              <a:solidFill>
                <a:schemeClr val="bg1"/>
              </a:solidFill>
              <a:latin typeface="Palatino Linotype" pitchFamily="18" charset="0"/>
            </a:endParaRPr>
          </a:p>
          <a:p>
            <a:pPr eaLnBrk="1" hangingPunct="1"/>
            <a:r>
              <a:rPr lang="en-US" b="1" dirty="0">
                <a:solidFill>
                  <a:schemeClr val="bg1"/>
                </a:solidFill>
                <a:latin typeface="Palatino Linotype" pitchFamily="18" charset="0"/>
              </a:rPr>
              <a:t>Dat. </a:t>
            </a:r>
            <a:r>
              <a:rPr lang="el-GR" b="1" dirty="0">
                <a:solidFill>
                  <a:schemeClr val="bg1"/>
                </a:solidFill>
                <a:latin typeface="Palatino Linotype" pitchFamily="18" charset="0"/>
              </a:rPr>
              <a:t>  οὔσ</a:t>
            </a:r>
            <a:r>
              <a:rPr lang="el-GR" b="1" dirty="0">
                <a:solidFill>
                  <a:srgbClr val="FFFF00"/>
                </a:solidFill>
                <a:latin typeface="Palatino Linotype" pitchFamily="18" charset="0"/>
              </a:rPr>
              <a:t>ῃ</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Acc. </a:t>
            </a:r>
            <a:r>
              <a:rPr lang="el-GR" b="1" dirty="0">
                <a:solidFill>
                  <a:schemeClr val="bg1"/>
                </a:solidFill>
                <a:latin typeface="Palatino Linotype" pitchFamily="18" charset="0"/>
              </a:rPr>
              <a:t>  </a:t>
            </a:r>
            <a:r>
              <a:rPr lang="el-GR" b="1" dirty="0" smtClean="0">
                <a:solidFill>
                  <a:schemeClr val="bg1"/>
                </a:solidFill>
                <a:latin typeface="Palatino Linotype" pitchFamily="18" charset="0"/>
              </a:rPr>
              <a:t>οὖσ</a:t>
            </a:r>
            <a:r>
              <a:rPr lang="el-GR" b="1" dirty="0" smtClean="0">
                <a:solidFill>
                  <a:srgbClr val="FFFF00"/>
                </a:solidFill>
                <a:latin typeface="Palatino Linotype" pitchFamily="18" charset="0"/>
              </a:rPr>
              <a:t>αν</a:t>
            </a:r>
            <a:endParaRPr lang="en-US" b="1" dirty="0">
              <a:solidFill>
                <a:srgbClr val="FFFF00"/>
              </a:solidFill>
              <a:latin typeface="Palatino Linotype" pitchFamily="18" charset="0"/>
            </a:endParaRPr>
          </a:p>
        </p:txBody>
      </p:sp>
      <p:sp>
        <p:nvSpPr>
          <p:cNvPr id="13317" name="Text Box 5"/>
          <p:cNvSpPr txBox="1">
            <a:spLocks noChangeArrowheads="1"/>
          </p:cNvSpPr>
          <p:nvPr/>
        </p:nvSpPr>
        <p:spPr bwMode="auto">
          <a:xfrm>
            <a:off x="4800600" y="3276600"/>
            <a:ext cx="204735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plural</a:t>
            </a:r>
          </a:p>
          <a:p>
            <a:pPr eaLnBrk="1" hangingPunct="1"/>
            <a:r>
              <a:rPr lang="en-US" b="1" dirty="0">
                <a:solidFill>
                  <a:schemeClr val="bg1"/>
                </a:solidFill>
                <a:latin typeface="Palatino Linotype" pitchFamily="18" charset="0"/>
              </a:rPr>
              <a:t>Nom. </a:t>
            </a:r>
            <a:r>
              <a:rPr lang="el-GR" b="1" dirty="0">
                <a:solidFill>
                  <a:schemeClr val="bg1"/>
                </a:solidFill>
                <a:latin typeface="Palatino Linotype" pitchFamily="18" charset="0"/>
              </a:rPr>
              <a:t>οὖσ</a:t>
            </a:r>
            <a:r>
              <a:rPr lang="el-GR" b="1" dirty="0">
                <a:solidFill>
                  <a:srgbClr val="FFFF00"/>
                </a:solidFill>
                <a:latin typeface="Palatino Linotype" pitchFamily="18" charset="0"/>
              </a:rPr>
              <a:t>αι</a:t>
            </a:r>
            <a:endParaRPr lang="en-US" b="1" dirty="0">
              <a:solidFill>
                <a:schemeClr val="bg1"/>
              </a:solidFill>
              <a:latin typeface="Palatino Linotype" pitchFamily="18" charset="0"/>
            </a:endParaRPr>
          </a:p>
          <a:p>
            <a:pPr eaLnBrk="1" hangingPunct="1"/>
            <a:r>
              <a:rPr lang="en-US" b="1" dirty="0">
                <a:solidFill>
                  <a:schemeClr val="bg1"/>
                </a:solidFill>
                <a:latin typeface="Palatino Linotype" pitchFamily="18" charset="0"/>
              </a:rPr>
              <a:t>Gen. </a:t>
            </a:r>
            <a:r>
              <a:rPr lang="el-GR" b="1" dirty="0">
                <a:solidFill>
                  <a:schemeClr val="bg1"/>
                </a:solidFill>
                <a:latin typeface="Palatino Linotype" pitchFamily="18" charset="0"/>
              </a:rPr>
              <a:t> οὐσ</a:t>
            </a:r>
            <a:r>
              <a:rPr lang="el-GR" b="1" dirty="0">
                <a:solidFill>
                  <a:srgbClr val="FFFF00"/>
                </a:solidFill>
                <a:latin typeface="Palatino Linotype" pitchFamily="18" charset="0"/>
              </a:rPr>
              <a:t>ῶν</a:t>
            </a:r>
            <a:endParaRPr lang="en-US" b="1" dirty="0">
              <a:solidFill>
                <a:schemeClr val="bg1"/>
              </a:solidFill>
              <a:latin typeface="Palatino Linotype" pitchFamily="18" charset="0"/>
            </a:endParaRPr>
          </a:p>
          <a:p>
            <a:pPr eaLnBrk="1" hangingPunct="1"/>
            <a:r>
              <a:rPr lang="en-US" b="1" dirty="0">
                <a:solidFill>
                  <a:schemeClr val="bg1"/>
                </a:solidFill>
                <a:latin typeface="Palatino Linotype" pitchFamily="18" charset="0"/>
              </a:rPr>
              <a:t>Dat. </a:t>
            </a:r>
            <a:r>
              <a:rPr lang="el-GR" b="1" dirty="0">
                <a:solidFill>
                  <a:schemeClr val="bg1"/>
                </a:solidFill>
                <a:latin typeface="Palatino Linotype" pitchFamily="18" charset="0"/>
              </a:rPr>
              <a:t>  οὔσ</a:t>
            </a:r>
            <a:r>
              <a:rPr lang="el-GR" b="1" dirty="0">
                <a:solidFill>
                  <a:srgbClr val="FFFF00"/>
                </a:solidFill>
                <a:latin typeface="Palatino Linotype" pitchFamily="18" charset="0"/>
              </a:rPr>
              <a:t>αις</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Acc. </a:t>
            </a:r>
            <a:r>
              <a:rPr lang="el-GR" b="1" dirty="0">
                <a:solidFill>
                  <a:schemeClr val="bg1"/>
                </a:solidFill>
                <a:latin typeface="Palatino Linotype" pitchFamily="18" charset="0"/>
              </a:rPr>
              <a:t>  </a:t>
            </a:r>
            <a:r>
              <a:rPr lang="el-GR" b="1" dirty="0" smtClean="0">
                <a:solidFill>
                  <a:schemeClr val="bg1"/>
                </a:solidFill>
                <a:latin typeface="Palatino Linotype" pitchFamily="18" charset="0"/>
              </a:rPr>
              <a:t>οὔσ</a:t>
            </a:r>
            <a:r>
              <a:rPr lang="el-GR" b="1" dirty="0" smtClean="0">
                <a:solidFill>
                  <a:srgbClr val="FFFF00"/>
                </a:solidFill>
                <a:latin typeface="Palatino Linotype" pitchFamily="18" charset="0"/>
              </a:rPr>
              <a:t>ας</a:t>
            </a:r>
            <a:endParaRPr lang="en-US" b="1" dirty="0">
              <a:solidFill>
                <a:srgbClr val="FFFF00"/>
              </a:solidFill>
              <a:latin typeface="Palatino Linotype" pitchFamily="18" charset="0"/>
            </a:endParaRPr>
          </a:p>
        </p:txBody>
      </p:sp>
      <p:sp>
        <p:nvSpPr>
          <p:cNvPr id="13318" name="Text Box 6"/>
          <p:cNvSpPr txBox="1">
            <a:spLocks noChangeArrowheads="1"/>
          </p:cNvSpPr>
          <p:nvPr/>
        </p:nvSpPr>
        <p:spPr bwMode="auto">
          <a:xfrm>
            <a:off x="1520190" y="5705475"/>
            <a:ext cx="6251263" cy="830997"/>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dirty="0">
                <a:solidFill>
                  <a:schemeClr val="bg1"/>
                </a:solidFill>
              </a:rPr>
              <a:t>These are the same endings used by </a:t>
            </a:r>
          </a:p>
          <a:p>
            <a:pPr algn="ctr" eaLnBrk="1" hangingPunct="1"/>
            <a:r>
              <a:rPr lang="el-GR" dirty="0" smtClean="0">
                <a:solidFill>
                  <a:srgbClr val="FFFF00"/>
                </a:solidFill>
                <a:latin typeface="Palatino Linotype" pitchFamily="18" charset="0"/>
              </a:rPr>
              <a:t>δόξα </a:t>
            </a:r>
            <a:r>
              <a:rPr lang="el-GR" dirty="0">
                <a:solidFill>
                  <a:srgbClr val="FFFF00"/>
                </a:solidFill>
                <a:latin typeface="Palatino Linotype" pitchFamily="18" charset="0"/>
              </a:rPr>
              <a:t>–ης ἡ</a:t>
            </a:r>
            <a:r>
              <a:rPr lang="el-GR" dirty="0">
                <a:solidFill>
                  <a:schemeClr val="bg1"/>
                </a:solidFill>
                <a:latin typeface="Palatino Linotype" pitchFamily="18" charset="0"/>
              </a:rPr>
              <a:t> </a:t>
            </a:r>
            <a:r>
              <a:rPr lang="en-US" dirty="0" smtClean="0">
                <a:solidFill>
                  <a:schemeClr val="bg1"/>
                </a:solidFill>
              </a:rPr>
              <a:t>“</a:t>
            </a:r>
            <a:r>
              <a:rPr lang="en-US" dirty="0">
                <a:solidFill>
                  <a:schemeClr val="bg1"/>
                </a:solidFill>
                <a:cs typeface="Times New Roman" pitchFamily="18" charset="0"/>
              </a:rPr>
              <a:t>glory, judgment, opinion</a:t>
            </a:r>
            <a:r>
              <a:rPr lang="en-US" dirty="0" smtClean="0">
                <a:solidFill>
                  <a:schemeClr val="bg1"/>
                </a:solidFill>
              </a:rPr>
              <a:t>” </a:t>
            </a:r>
            <a:r>
              <a:rPr lang="en-US" dirty="0">
                <a:solidFill>
                  <a:schemeClr val="bg1"/>
                </a:solidFill>
              </a:rPr>
              <a:t>in </a:t>
            </a:r>
            <a:r>
              <a:rPr lang="en-US" dirty="0" smtClean="0">
                <a:solidFill>
                  <a:schemeClr val="bg1"/>
                </a:solidFill>
              </a:rPr>
              <a:t>Unit 8</a:t>
            </a:r>
            <a:endParaRPr lang="en-US" dirty="0">
              <a:solidFill>
                <a:schemeClr val="bg1"/>
              </a:solidFill>
              <a:latin typeface="Palatino Linotype" pitchFamily="18" charset="0"/>
            </a:endParaRPr>
          </a:p>
        </p:txBody>
      </p:sp>
    </p:spTree>
    <p:extLst>
      <p:ext uri="{BB962C8B-B14F-4D97-AF65-F5344CB8AC3E}">
        <p14:creationId xmlns:p14="http://schemas.microsoft.com/office/powerpoint/2010/main" val="2511194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12291" name="Text Box 1027"/>
          <p:cNvSpPr txBox="1">
            <a:spLocks noChangeArrowheads="1"/>
          </p:cNvSpPr>
          <p:nvPr/>
        </p:nvSpPr>
        <p:spPr bwMode="auto">
          <a:xfrm>
            <a:off x="685800" y="1981200"/>
            <a:ext cx="7924800"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b="1" dirty="0">
                <a:solidFill>
                  <a:srgbClr val="FFFF00"/>
                </a:solidFill>
                <a:cs typeface="Times New Roman" pitchFamily="18" charset="0"/>
              </a:rPr>
              <a:t>The perfect active </a:t>
            </a:r>
            <a:r>
              <a:rPr lang="en-US" sz="2800" b="1" dirty="0" smtClean="0">
                <a:solidFill>
                  <a:srgbClr val="FFFF00"/>
                </a:solidFill>
                <a:cs typeface="Times New Roman" pitchFamily="18" charset="0"/>
              </a:rPr>
              <a:t>participle</a:t>
            </a:r>
            <a:endParaRPr lang="en-US" sz="2800" b="1" dirty="0">
              <a:solidFill>
                <a:srgbClr val="FFFF00"/>
              </a:solidFill>
              <a:latin typeface="Palatino Linotype" pitchFamily="18" charset="0"/>
            </a:endParaRPr>
          </a:p>
          <a:p>
            <a:pPr algn="ctr" eaLnBrk="1" hangingPunct="1"/>
            <a:r>
              <a:rPr lang="en-US" b="1" dirty="0" smtClean="0">
                <a:solidFill>
                  <a:srgbClr val="FFFF00"/>
                </a:solidFill>
              </a:rPr>
              <a:t>perfect </a:t>
            </a:r>
            <a:r>
              <a:rPr lang="en-US" b="1" dirty="0">
                <a:solidFill>
                  <a:srgbClr val="FFFF00"/>
                </a:solidFill>
              </a:rPr>
              <a:t>participle active</a:t>
            </a:r>
            <a:r>
              <a:rPr lang="en-US" dirty="0">
                <a:solidFill>
                  <a:schemeClr val="bg1"/>
                </a:solidFill>
              </a:rPr>
              <a:t> of </a:t>
            </a:r>
            <a:r>
              <a:rPr lang="el-GR" dirty="0" smtClean="0">
                <a:solidFill>
                  <a:srgbClr val="FFFF00"/>
                </a:solidFill>
                <a:latin typeface="Palatino Linotype" pitchFamily="18" charset="0"/>
              </a:rPr>
              <a:t>λύω</a:t>
            </a:r>
            <a:r>
              <a:rPr lang="el-GR" dirty="0" smtClean="0">
                <a:solidFill>
                  <a:schemeClr val="bg1"/>
                </a:solidFill>
                <a:latin typeface="Palatino Linotype" pitchFamily="18" charset="0"/>
              </a:rPr>
              <a:t> </a:t>
            </a:r>
            <a:r>
              <a:rPr lang="en-US" dirty="0" smtClean="0">
                <a:solidFill>
                  <a:srgbClr val="FFFF00"/>
                </a:solidFill>
              </a:rPr>
              <a:t> </a:t>
            </a:r>
            <a:endParaRPr lang="en-US" dirty="0">
              <a:solidFill>
                <a:srgbClr val="FFFF00"/>
              </a:solidFill>
            </a:endParaRPr>
          </a:p>
          <a:p>
            <a:pPr algn="ctr" eaLnBrk="1" hangingPunct="1"/>
            <a:r>
              <a:rPr lang="en-US" b="1" dirty="0">
                <a:solidFill>
                  <a:srgbClr val="FFFF00"/>
                </a:solidFill>
              </a:rPr>
              <a:t>feminine</a:t>
            </a:r>
            <a:r>
              <a:rPr lang="en-US" dirty="0">
                <a:solidFill>
                  <a:schemeClr val="bg1"/>
                </a:solidFill>
              </a:rPr>
              <a:t> </a:t>
            </a:r>
            <a:r>
              <a:rPr lang="en-US" dirty="0" smtClean="0">
                <a:solidFill>
                  <a:schemeClr val="bg1"/>
                </a:solidFill>
              </a:rPr>
              <a:t>forms</a:t>
            </a:r>
            <a:endParaRPr lang="en-US" dirty="0">
              <a:solidFill>
                <a:schemeClr val="bg1"/>
              </a:solidFill>
            </a:endParaRPr>
          </a:p>
        </p:txBody>
      </p:sp>
      <p:sp>
        <p:nvSpPr>
          <p:cNvPr id="12292" name="Text Box 1028"/>
          <p:cNvSpPr txBox="1">
            <a:spLocks noChangeArrowheads="1"/>
          </p:cNvSpPr>
          <p:nvPr/>
        </p:nvSpPr>
        <p:spPr bwMode="auto">
          <a:xfrm>
            <a:off x="1447800" y="3276600"/>
            <a:ext cx="2629246"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singular</a:t>
            </a:r>
          </a:p>
          <a:p>
            <a:pPr eaLnBrk="1" hangingPunct="1"/>
            <a:r>
              <a:rPr lang="en-US" b="1" dirty="0">
                <a:solidFill>
                  <a:schemeClr val="bg1"/>
                </a:solidFill>
                <a:latin typeface="Palatino Linotype" pitchFamily="18" charset="0"/>
              </a:rPr>
              <a:t>Nom. </a:t>
            </a:r>
            <a:r>
              <a:rPr lang="el-GR" b="1" dirty="0">
                <a:solidFill>
                  <a:schemeClr val="bg1"/>
                </a:solidFill>
                <a:latin typeface="Palatino Linotype" pitchFamily="18" charset="0"/>
              </a:rPr>
              <a:t>λ</a:t>
            </a:r>
            <a:r>
              <a:rPr lang="el-GR" b="1" dirty="0" smtClean="0">
                <a:solidFill>
                  <a:schemeClr val="bg1"/>
                </a:solidFill>
                <a:latin typeface="Palatino Linotype" pitchFamily="18" charset="0"/>
              </a:rPr>
              <a:t>ελυκ</a:t>
            </a:r>
            <a:r>
              <a:rPr lang="el-GR" b="1" dirty="0" smtClean="0">
                <a:solidFill>
                  <a:srgbClr val="FFFF00"/>
                </a:solidFill>
                <a:latin typeface="Palatino Linotype" pitchFamily="18" charset="0"/>
              </a:rPr>
              <a:t>υῖα</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Gen. </a:t>
            </a:r>
            <a:r>
              <a:rPr lang="el-GR" b="1" dirty="0" smtClean="0">
                <a:solidFill>
                  <a:schemeClr val="bg1"/>
                </a:solidFill>
                <a:latin typeface="Palatino Linotype" pitchFamily="18" charset="0"/>
              </a:rPr>
              <a:t> </a:t>
            </a:r>
            <a:r>
              <a:rPr lang="el-GR" b="1" dirty="0">
                <a:solidFill>
                  <a:schemeClr val="bg1"/>
                </a:solidFill>
                <a:latin typeface="Palatino Linotype" pitchFamily="18" charset="0"/>
              </a:rPr>
              <a:t>λ</a:t>
            </a:r>
            <a:r>
              <a:rPr lang="el-GR" b="1" dirty="0" smtClean="0">
                <a:solidFill>
                  <a:schemeClr val="bg1"/>
                </a:solidFill>
                <a:latin typeface="Palatino Linotype" pitchFamily="18" charset="0"/>
              </a:rPr>
              <a:t>ελυκ</a:t>
            </a:r>
            <a:r>
              <a:rPr lang="el-GR" b="1" dirty="0" smtClean="0">
                <a:solidFill>
                  <a:srgbClr val="FFFF00"/>
                </a:solidFill>
                <a:latin typeface="Palatino Linotype" pitchFamily="18" charset="0"/>
              </a:rPr>
              <a:t>υίας</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Dat. </a:t>
            </a:r>
            <a:r>
              <a:rPr lang="el-GR" b="1" dirty="0" smtClean="0">
                <a:solidFill>
                  <a:schemeClr val="bg1"/>
                </a:solidFill>
                <a:latin typeface="Palatino Linotype" pitchFamily="18" charset="0"/>
              </a:rPr>
              <a:t>  λελυκ</a:t>
            </a:r>
            <a:r>
              <a:rPr lang="el-GR" b="1" dirty="0" smtClean="0">
                <a:solidFill>
                  <a:srgbClr val="FFFF00"/>
                </a:solidFill>
                <a:latin typeface="Palatino Linotype" pitchFamily="18" charset="0"/>
              </a:rPr>
              <a:t>υίᾳ</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Acc. </a:t>
            </a:r>
            <a:r>
              <a:rPr lang="el-GR" b="1" dirty="0" smtClean="0">
                <a:solidFill>
                  <a:schemeClr val="bg1"/>
                </a:solidFill>
                <a:latin typeface="Palatino Linotype" pitchFamily="18" charset="0"/>
              </a:rPr>
              <a:t>  </a:t>
            </a:r>
            <a:r>
              <a:rPr lang="el-GR" b="1" dirty="0">
                <a:solidFill>
                  <a:schemeClr val="bg1"/>
                </a:solidFill>
                <a:latin typeface="Palatino Linotype" pitchFamily="18" charset="0"/>
              </a:rPr>
              <a:t>λ</a:t>
            </a:r>
            <a:r>
              <a:rPr lang="el-GR" b="1" dirty="0" smtClean="0">
                <a:solidFill>
                  <a:schemeClr val="bg1"/>
                </a:solidFill>
                <a:latin typeface="Palatino Linotype" pitchFamily="18" charset="0"/>
              </a:rPr>
              <a:t>ελυκ</a:t>
            </a:r>
            <a:r>
              <a:rPr lang="el-GR" b="1" dirty="0" smtClean="0">
                <a:solidFill>
                  <a:srgbClr val="FFFF00"/>
                </a:solidFill>
                <a:latin typeface="Palatino Linotype" pitchFamily="18" charset="0"/>
              </a:rPr>
              <a:t>υῖαν</a:t>
            </a:r>
            <a:endParaRPr lang="en-US" b="1" dirty="0">
              <a:solidFill>
                <a:srgbClr val="FFFF00"/>
              </a:solidFill>
              <a:latin typeface="Palatino Linotype" pitchFamily="18" charset="0"/>
            </a:endParaRPr>
          </a:p>
        </p:txBody>
      </p:sp>
      <p:sp>
        <p:nvSpPr>
          <p:cNvPr id="12293" name="Text Box 1029"/>
          <p:cNvSpPr txBox="1">
            <a:spLocks noChangeArrowheads="1"/>
          </p:cNvSpPr>
          <p:nvPr/>
        </p:nvSpPr>
        <p:spPr bwMode="auto">
          <a:xfrm>
            <a:off x="4800600" y="3276600"/>
            <a:ext cx="266290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plural</a:t>
            </a:r>
          </a:p>
          <a:p>
            <a:pPr eaLnBrk="1" hangingPunct="1"/>
            <a:r>
              <a:rPr lang="en-US" b="1" dirty="0">
                <a:solidFill>
                  <a:schemeClr val="bg1"/>
                </a:solidFill>
                <a:latin typeface="Palatino Linotype" pitchFamily="18" charset="0"/>
              </a:rPr>
              <a:t>Nom. </a:t>
            </a:r>
            <a:r>
              <a:rPr lang="el-GR" b="1" dirty="0" smtClean="0">
                <a:solidFill>
                  <a:schemeClr val="bg1"/>
                </a:solidFill>
                <a:latin typeface="Palatino Linotype" pitchFamily="18" charset="0"/>
              </a:rPr>
              <a:t>λελυκ</a:t>
            </a:r>
            <a:r>
              <a:rPr lang="el-GR" b="1" dirty="0" smtClean="0">
                <a:solidFill>
                  <a:srgbClr val="FFFF00"/>
                </a:solidFill>
                <a:latin typeface="Palatino Linotype" pitchFamily="18" charset="0"/>
              </a:rPr>
              <a:t>υῖαι</a:t>
            </a:r>
            <a:endParaRPr lang="en-US" b="1" dirty="0">
              <a:solidFill>
                <a:schemeClr val="bg1"/>
              </a:solidFill>
              <a:latin typeface="Palatino Linotype" pitchFamily="18" charset="0"/>
            </a:endParaRPr>
          </a:p>
          <a:p>
            <a:pPr eaLnBrk="1" hangingPunct="1"/>
            <a:r>
              <a:rPr lang="en-US" b="1" dirty="0">
                <a:solidFill>
                  <a:schemeClr val="bg1"/>
                </a:solidFill>
                <a:latin typeface="Palatino Linotype" pitchFamily="18" charset="0"/>
              </a:rPr>
              <a:t>Gen. </a:t>
            </a:r>
            <a:r>
              <a:rPr lang="el-GR" b="1" dirty="0" smtClean="0">
                <a:solidFill>
                  <a:schemeClr val="bg1"/>
                </a:solidFill>
                <a:latin typeface="Palatino Linotype" pitchFamily="18" charset="0"/>
              </a:rPr>
              <a:t> λελυκ</a:t>
            </a:r>
            <a:r>
              <a:rPr lang="el-GR" b="1" dirty="0" smtClean="0">
                <a:solidFill>
                  <a:srgbClr val="FFFF00"/>
                </a:solidFill>
                <a:latin typeface="Palatino Linotype" pitchFamily="18" charset="0"/>
              </a:rPr>
              <a:t>υιῶν</a:t>
            </a:r>
            <a:endParaRPr lang="en-US" b="1" dirty="0">
              <a:solidFill>
                <a:schemeClr val="bg1"/>
              </a:solidFill>
              <a:latin typeface="Palatino Linotype" pitchFamily="18" charset="0"/>
            </a:endParaRPr>
          </a:p>
          <a:p>
            <a:pPr eaLnBrk="1" hangingPunct="1"/>
            <a:r>
              <a:rPr lang="en-US" b="1" dirty="0">
                <a:solidFill>
                  <a:schemeClr val="bg1"/>
                </a:solidFill>
                <a:latin typeface="Palatino Linotype" pitchFamily="18" charset="0"/>
              </a:rPr>
              <a:t>Dat. </a:t>
            </a:r>
            <a:r>
              <a:rPr lang="el-GR" b="1" dirty="0" smtClean="0">
                <a:solidFill>
                  <a:schemeClr val="bg1"/>
                </a:solidFill>
                <a:latin typeface="Palatino Linotype" pitchFamily="18" charset="0"/>
              </a:rPr>
              <a:t>  λελυκ</a:t>
            </a:r>
            <a:r>
              <a:rPr lang="el-GR" b="1" dirty="0" smtClean="0">
                <a:solidFill>
                  <a:srgbClr val="FFFF00"/>
                </a:solidFill>
                <a:latin typeface="Palatino Linotype" pitchFamily="18" charset="0"/>
              </a:rPr>
              <a:t>υίαις</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Acc. </a:t>
            </a:r>
            <a:r>
              <a:rPr lang="el-GR" b="1" dirty="0" smtClean="0">
                <a:solidFill>
                  <a:schemeClr val="bg1"/>
                </a:solidFill>
                <a:latin typeface="Palatino Linotype" pitchFamily="18" charset="0"/>
              </a:rPr>
              <a:t>  λελυκ</a:t>
            </a:r>
            <a:r>
              <a:rPr lang="el-GR" b="1" dirty="0" smtClean="0">
                <a:solidFill>
                  <a:srgbClr val="FFFF00"/>
                </a:solidFill>
                <a:latin typeface="Palatino Linotype" pitchFamily="18" charset="0"/>
              </a:rPr>
              <a:t>υίας</a:t>
            </a:r>
            <a:endParaRPr lang="en-US" b="1" dirty="0">
              <a:solidFill>
                <a:srgbClr val="FFFF00"/>
              </a:solidFill>
              <a:latin typeface="Palatino Linotype" pitchFamily="18" charset="0"/>
            </a:endParaRPr>
          </a:p>
        </p:txBody>
      </p:sp>
      <p:sp>
        <p:nvSpPr>
          <p:cNvPr id="12294" name="Text Box 1030"/>
          <p:cNvSpPr txBox="1">
            <a:spLocks noChangeArrowheads="1"/>
          </p:cNvSpPr>
          <p:nvPr/>
        </p:nvSpPr>
        <p:spPr bwMode="auto">
          <a:xfrm>
            <a:off x="2033271" y="5715000"/>
            <a:ext cx="5077480" cy="707886"/>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2000" dirty="0" smtClean="0">
                <a:solidFill>
                  <a:schemeClr val="bg1"/>
                </a:solidFill>
                <a:latin typeface="Palatino Linotype" pitchFamily="18" charset="0"/>
              </a:rPr>
              <a:t>Compared to the present active participle,  </a:t>
            </a:r>
          </a:p>
          <a:p>
            <a:pPr algn="ctr" eaLnBrk="1" hangingPunct="1"/>
            <a:r>
              <a:rPr lang="en-US" sz="2000" dirty="0" smtClean="0">
                <a:solidFill>
                  <a:schemeClr val="bg1"/>
                </a:solidFill>
                <a:latin typeface="Palatino Linotype" pitchFamily="18" charset="0"/>
              </a:rPr>
              <a:t>these forms have </a:t>
            </a:r>
            <a:r>
              <a:rPr lang="el-GR" sz="2000" dirty="0" smtClean="0">
                <a:solidFill>
                  <a:schemeClr val="bg1"/>
                </a:solidFill>
                <a:latin typeface="Palatino Linotype" pitchFamily="18" charset="0"/>
              </a:rPr>
              <a:t>-</a:t>
            </a:r>
            <a:r>
              <a:rPr lang="el-GR" sz="2000" dirty="0" smtClean="0">
                <a:solidFill>
                  <a:srgbClr val="FFFF00"/>
                </a:solidFill>
                <a:latin typeface="Palatino Linotype" pitchFamily="18" charset="0"/>
              </a:rPr>
              <a:t>υι</a:t>
            </a:r>
            <a:r>
              <a:rPr lang="el-GR" sz="2000" dirty="0" smtClean="0">
                <a:solidFill>
                  <a:schemeClr val="bg1"/>
                </a:solidFill>
                <a:latin typeface="Palatino Linotype" pitchFamily="18" charset="0"/>
              </a:rPr>
              <a:t>-</a:t>
            </a:r>
            <a:r>
              <a:rPr lang="en-US" sz="2000" dirty="0" smtClean="0">
                <a:solidFill>
                  <a:schemeClr val="bg1"/>
                </a:solidFill>
                <a:latin typeface="Palatino Linotype" pitchFamily="18" charset="0"/>
              </a:rPr>
              <a:t> </a:t>
            </a:r>
            <a:r>
              <a:rPr lang="en-US" sz="2000" dirty="0" smtClean="0">
                <a:solidFill>
                  <a:schemeClr val="bg1"/>
                </a:solidFill>
                <a:latin typeface="Palatino Linotype" pitchFamily="18" charset="0"/>
                <a:sym typeface="Wingdings" pitchFamily="2" charset="2"/>
              </a:rPr>
              <a:t>instead of</a:t>
            </a:r>
            <a:r>
              <a:rPr lang="el-GR" sz="2000" dirty="0" smtClean="0">
                <a:solidFill>
                  <a:schemeClr val="bg1"/>
                </a:solidFill>
                <a:latin typeface="Palatino Linotype" pitchFamily="18" charset="0"/>
                <a:sym typeface="Wingdings" pitchFamily="2" charset="2"/>
              </a:rPr>
              <a:t> </a:t>
            </a:r>
            <a:r>
              <a:rPr lang="el-GR" sz="2000" dirty="0" smtClean="0">
                <a:solidFill>
                  <a:schemeClr val="bg1"/>
                </a:solidFill>
                <a:latin typeface="Palatino Linotype" pitchFamily="18" charset="0"/>
              </a:rPr>
              <a:t>-</a:t>
            </a:r>
            <a:r>
              <a:rPr lang="el-GR" sz="2000" dirty="0" smtClean="0">
                <a:solidFill>
                  <a:srgbClr val="FFFF00"/>
                </a:solidFill>
                <a:latin typeface="Palatino Linotype" pitchFamily="18" charset="0"/>
              </a:rPr>
              <a:t>ουσ</a:t>
            </a:r>
            <a:r>
              <a:rPr lang="el-GR" sz="2000" dirty="0" smtClean="0">
                <a:solidFill>
                  <a:schemeClr val="bg1"/>
                </a:solidFill>
                <a:latin typeface="Palatino Linotype" pitchFamily="18" charset="0"/>
              </a:rPr>
              <a:t>-</a:t>
            </a:r>
            <a:endParaRPr lang="en-US" sz="2000" dirty="0">
              <a:solidFill>
                <a:srgbClr val="FFFF00"/>
              </a:solidFill>
              <a:latin typeface="Palatino Linotype" pitchFamily="18" charset="0"/>
            </a:endParaRPr>
          </a:p>
        </p:txBody>
      </p:sp>
    </p:spTree>
    <p:extLst>
      <p:ext uri="{BB962C8B-B14F-4D97-AF65-F5344CB8AC3E}">
        <p14:creationId xmlns:p14="http://schemas.microsoft.com/office/powerpoint/2010/main" val="62265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14339" name="Text Box 1027"/>
          <p:cNvSpPr txBox="1">
            <a:spLocks noChangeArrowheads="1"/>
          </p:cNvSpPr>
          <p:nvPr/>
        </p:nvSpPr>
        <p:spPr bwMode="auto">
          <a:xfrm>
            <a:off x="685800" y="1981200"/>
            <a:ext cx="7924800"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dirty="0">
                <a:solidFill>
                  <a:srgbClr val="FFFF00"/>
                </a:solidFill>
                <a:cs typeface="Times New Roman" pitchFamily="18" charset="0"/>
              </a:rPr>
              <a:t>From Unit 17: </a:t>
            </a:r>
            <a:r>
              <a:rPr lang="en-US" sz="2800" b="1" dirty="0" smtClean="0">
                <a:solidFill>
                  <a:srgbClr val="FFFF00"/>
                </a:solidFill>
                <a:cs typeface="Times New Roman" pitchFamily="18" charset="0"/>
              </a:rPr>
              <a:t>The </a:t>
            </a:r>
            <a:r>
              <a:rPr lang="en-US" sz="2800" b="1" dirty="0">
                <a:solidFill>
                  <a:srgbClr val="FFFF00"/>
                </a:solidFill>
                <a:cs typeface="Times New Roman" pitchFamily="18" charset="0"/>
              </a:rPr>
              <a:t>present active participle </a:t>
            </a:r>
            <a:endParaRPr lang="el-GR" sz="2800" b="1" dirty="0" smtClean="0">
              <a:solidFill>
                <a:srgbClr val="FFFF00"/>
              </a:solidFill>
              <a:cs typeface="Times New Roman" pitchFamily="18" charset="0"/>
            </a:endParaRPr>
          </a:p>
          <a:p>
            <a:pPr algn="ctr" eaLnBrk="1" hangingPunct="1"/>
            <a:r>
              <a:rPr lang="en-US" b="1" dirty="0" smtClean="0">
                <a:solidFill>
                  <a:srgbClr val="FFFF00"/>
                </a:solidFill>
              </a:rPr>
              <a:t>present </a:t>
            </a:r>
            <a:r>
              <a:rPr lang="en-US" b="1" dirty="0">
                <a:solidFill>
                  <a:srgbClr val="FFFF00"/>
                </a:solidFill>
              </a:rPr>
              <a:t>participle active</a:t>
            </a:r>
            <a:r>
              <a:rPr lang="en-US" dirty="0">
                <a:solidFill>
                  <a:schemeClr val="bg1"/>
                </a:solidFill>
              </a:rPr>
              <a:t> of </a:t>
            </a:r>
            <a:r>
              <a:rPr lang="el-GR" dirty="0">
                <a:solidFill>
                  <a:schemeClr val="bg1"/>
                </a:solidFill>
                <a:latin typeface="Palatino Linotype" pitchFamily="18" charset="0"/>
              </a:rPr>
              <a:t>εἰμί </a:t>
            </a:r>
            <a:r>
              <a:rPr lang="en-US" dirty="0">
                <a:solidFill>
                  <a:schemeClr val="bg1"/>
                </a:solidFill>
              </a:rPr>
              <a:t>“be” </a:t>
            </a:r>
          </a:p>
          <a:p>
            <a:pPr algn="ctr" eaLnBrk="1" hangingPunct="1"/>
            <a:r>
              <a:rPr lang="en-US" b="1" dirty="0" smtClean="0">
                <a:solidFill>
                  <a:srgbClr val="FFFF00"/>
                </a:solidFill>
              </a:rPr>
              <a:t>neuter</a:t>
            </a:r>
            <a:r>
              <a:rPr lang="en-US" dirty="0" smtClean="0">
                <a:solidFill>
                  <a:schemeClr val="bg1"/>
                </a:solidFill>
              </a:rPr>
              <a:t> </a:t>
            </a:r>
            <a:r>
              <a:rPr lang="en-US" dirty="0">
                <a:solidFill>
                  <a:schemeClr val="bg1"/>
                </a:solidFill>
              </a:rPr>
              <a:t>forms</a:t>
            </a:r>
          </a:p>
        </p:txBody>
      </p:sp>
      <p:sp>
        <p:nvSpPr>
          <p:cNvPr id="14340" name="Text Box 1028"/>
          <p:cNvSpPr txBox="1">
            <a:spLocks noChangeArrowheads="1"/>
          </p:cNvSpPr>
          <p:nvPr/>
        </p:nvSpPr>
        <p:spPr bwMode="auto">
          <a:xfrm>
            <a:off x="1447800" y="3276600"/>
            <a:ext cx="1874231"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singular</a:t>
            </a:r>
          </a:p>
          <a:p>
            <a:pPr eaLnBrk="1" hangingPunct="1"/>
            <a:r>
              <a:rPr lang="en-US" b="1" dirty="0">
                <a:solidFill>
                  <a:schemeClr val="bg1"/>
                </a:solidFill>
                <a:latin typeface="Palatino Linotype" pitchFamily="18" charset="0"/>
              </a:rPr>
              <a:t>Nom. </a:t>
            </a:r>
            <a:r>
              <a:rPr lang="el-GR" b="1" dirty="0">
                <a:solidFill>
                  <a:schemeClr val="bg1"/>
                </a:solidFill>
                <a:latin typeface="Palatino Linotype" pitchFamily="18" charset="0"/>
              </a:rPr>
              <a:t>ὄν</a:t>
            </a:r>
            <a:endParaRPr lang="en-US" b="1" dirty="0">
              <a:solidFill>
                <a:schemeClr val="bg1"/>
              </a:solidFill>
              <a:latin typeface="Palatino Linotype" pitchFamily="18" charset="0"/>
            </a:endParaRPr>
          </a:p>
          <a:p>
            <a:pPr eaLnBrk="1" hangingPunct="1"/>
            <a:r>
              <a:rPr lang="en-US" b="1" dirty="0">
                <a:solidFill>
                  <a:schemeClr val="bg1"/>
                </a:solidFill>
                <a:latin typeface="Palatino Linotype" pitchFamily="18" charset="0"/>
              </a:rPr>
              <a:t>Gen. </a:t>
            </a:r>
            <a:r>
              <a:rPr lang="el-GR" b="1" dirty="0">
                <a:solidFill>
                  <a:schemeClr val="bg1"/>
                </a:solidFill>
                <a:latin typeface="Palatino Linotype" pitchFamily="18" charset="0"/>
              </a:rPr>
              <a:t> ὄντ</a:t>
            </a:r>
            <a:r>
              <a:rPr lang="el-GR" b="1" dirty="0">
                <a:solidFill>
                  <a:srgbClr val="FFFF00"/>
                </a:solidFill>
                <a:latin typeface="Palatino Linotype" pitchFamily="18" charset="0"/>
              </a:rPr>
              <a:t>ος</a:t>
            </a:r>
            <a:endParaRPr lang="en-US" b="1" dirty="0">
              <a:solidFill>
                <a:schemeClr val="bg1"/>
              </a:solidFill>
              <a:latin typeface="Palatino Linotype" pitchFamily="18" charset="0"/>
            </a:endParaRPr>
          </a:p>
          <a:p>
            <a:pPr eaLnBrk="1" hangingPunct="1"/>
            <a:r>
              <a:rPr lang="en-US" b="1" dirty="0">
                <a:solidFill>
                  <a:schemeClr val="bg1"/>
                </a:solidFill>
                <a:latin typeface="Palatino Linotype" pitchFamily="18" charset="0"/>
              </a:rPr>
              <a:t>Dat. </a:t>
            </a:r>
            <a:r>
              <a:rPr lang="el-GR" b="1" dirty="0">
                <a:solidFill>
                  <a:schemeClr val="bg1"/>
                </a:solidFill>
                <a:latin typeface="Palatino Linotype" pitchFamily="18" charset="0"/>
              </a:rPr>
              <a:t>  ὄντ</a:t>
            </a:r>
            <a:r>
              <a:rPr lang="el-GR" b="1" dirty="0">
                <a:solidFill>
                  <a:srgbClr val="FFFF00"/>
                </a:solidFill>
                <a:latin typeface="Palatino Linotype" pitchFamily="18" charset="0"/>
              </a:rPr>
              <a:t>ι</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Acc. </a:t>
            </a:r>
            <a:r>
              <a:rPr lang="el-GR" b="1" dirty="0">
                <a:solidFill>
                  <a:schemeClr val="bg1"/>
                </a:solidFill>
                <a:latin typeface="Palatino Linotype" pitchFamily="18" charset="0"/>
              </a:rPr>
              <a:t>= </a:t>
            </a:r>
            <a:r>
              <a:rPr lang="en-US" b="1" dirty="0">
                <a:solidFill>
                  <a:schemeClr val="bg1"/>
                </a:solidFill>
                <a:latin typeface="Palatino Linotype" pitchFamily="18" charset="0"/>
              </a:rPr>
              <a:t>nom. </a:t>
            </a:r>
            <a:endParaRPr lang="el-GR" b="1" dirty="0">
              <a:solidFill>
                <a:schemeClr val="bg1"/>
              </a:solidFill>
              <a:latin typeface="Palatino Linotype" pitchFamily="18" charset="0"/>
            </a:endParaRPr>
          </a:p>
        </p:txBody>
      </p:sp>
      <p:sp>
        <p:nvSpPr>
          <p:cNvPr id="14341" name="Text Box 1029"/>
          <p:cNvSpPr txBox="1">
            <a:spLocks noChangeArrowheads="1"/>
          </p:cNvSpPr>
          <p:nvPr/>
        </p:nvSpPr>
        <p:spPr bwMode="auto">
          <a:xfrm>
            <a:off x="4800600" y="3276600"/>
            <a:ext cx="196079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plural</a:t>
            </a:r>
          </a:p>
          <a:p>
            <a:pPr eaLnBrk="1" hangingPunct="1"/>
            <a:r>
              <a:rPr lang="en-US" b="1" dirty="0">
                <a:solidFill>
                  <a:schemeClr val="bg1"/>
                </a:solidFill>
                <a:latin typeface="Palatino Linotype" pitchFamily="18" charset="0"/>
              </a:rPr>
              <a:t>Nom. </a:t>
            </a:r>
            <a:r>
              <a:rPr lang="el-GR" b="1" dirty="0">
                <a:solidFill>
                  <a:schemeClr val="bg1"/>
                </a:solidFill>
                <a:latin typeface="Palatino Linotype" pitchFamily="18" charset="0"/>
              </a:rPr>
              <a:t>ὄντ</a:t>
            </a:r>
            <a:r>
              <a:rPr lang="el-GR" b="1" dirty="0">
                <a:solidFill>
                  <a:srgbClr val="FFFF00"/>
                </a:solidFill>
                <a:latin typeface="Palatino Linotype" pitchFamily="18" charset="0"/>
              </a:rPr>
              <a:t>α</a:t>
            </a:r>
            <a:endParaRPr lang="en-US" b="1" dirty="0">
              <a:solidFill>
                <a:schemeClr val="bg1"/>
              </a:solidFill>
              <a:latin typeface="Palatino Linotype" pitchFamily="18" charset="0"/>
            </a:endParaRPr>
          </a:p>
          <a:p>
            <a:pPr eaLnBrk="1" hangingPunct="1"/>
            <a:r>
              <a:rPr lang="en-US" b="1" dirty="0">
                <a:solidFill>
                  <a:schemeClr val="bg1"/>
                </a:solidFill>
                <a:latin typeface="Palatino Linotype" pitchFamily="18" charset="0"/>
              </a:rPr>
              <a:t>Gen. </a:t>
            </a:r>
            <a:r>
              <a:rPr lang="el-GR" b="1" dirty="0">
                <a:solidFill>
                  <a:schemeClr val="bg1"/>
                </a:solidFill>
                <a:latin typeface="Palatino Linotype" pitchFamily="18" charset="0"/>
              </a:rPr>
              <a:t> ὄντ</a:t>
            </a:r>
            <a:r>
              <a:rPr lang="el-GR" b="1" dirty="0">
                <a:solidFill>
                  <a:srgbClr val="FFFF00"/>
                </a:solidFill>
                <a:latin typeface="Palatino Linotype" pitchFamily="18" charset="0"/>
              </a:rPr>
              <a:t>ων</a:t>
            </a:r>
            <a:endParaRPr lang="en-US" b="1" dirty="0">
              <a:solidFill>
                <a:schemeClr val="bg1"/>
              </a:solidFill>
              <a:latin typeface="Palatino Linotype" pitchFamily="18" charset="0"/>
            </a:endParaRPr>
          </a:p>
          <a:p>
            <a:pPr eaLnBrk="1" hangingPunct="1"/>
            <a:r>
              <a:rPr lang="en-US" b="1" dirty="0">
                <a:solidFill>
                  <a:schemeClr val="bg1"/>
                </a:solidFill>
                <a:latin typeface="Palatino Linotype" pitchFamily="18" charset="0"/>
              </a:rPr>
              <a:t>Dat. </a:t>
            </a:r>
            <a:r>
              <a:rPr lang="el-GR" b="1" dirty="0">
                <a:solidFill>
                  <a:schemeClr val="bg1"/>
                </a:solidFill>
                <a:latin typeface="Palatino Linotype" pitchFamily="18" charset="0"/>
              </a:rPr>
              <a:t>  οὖ</a:t>
            </a:r>
            <a:r>
              <a:rPr lang="el-GR" b="1" dirty="0">
                <a:solidFill>
                  <a:srgbClr val="FFFF00"/>
                </a:solidFill>
                <a:latin typeface="Palatino Linotype" pitchFamily="18" charset="0"/>
              </a:rPr>
              <a:t>σι</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Acc. </a:t>
            </a:r>
            <a:r>
              <a:rPr lang="el-GR" b="1" dirty="0">
                <a:solidFill>
                  <a:schemeClr val="bg1"/>
                </a:solidFill>
                <a:latin typeface="Palatino Linotype" pitchFamily="18" charset="0"/>
              </a:rPr>
              <a:t>  = </a:t>
            </a:r>
            <a:r>
              <a:rPr lang="en-US" b="1" dirty="0">
                <a:solidFill>
                  <a:schemeClr val="bg1"/>
                </a:solidFill>
                <a:latin typeface="Palatino Linotype" pitchFamily="18" charset="0"/>
              </a:rPr>
              <a:t>nom</a:t>
            </a:r>
            <a:r>
              <a:rPr lang="en-US" b="1" dirty="0" smtClean="0">
                <a:solidFill>
                  <a:schemeClr val="bg1"/>
                </a:solidFill>
                <a:latin typeface="Palatino Linotype" pitchFamily="18" charset="0"/>
              </a:rPr>
              <a:t>.</a:t>
            </a:r>
            <a:endParaRPr lang="en-US" b="1" dirty="0">
              <a:solidFill>
                <a:srgbClr val="FFFF00"/>
              </a:solidFill>
              <a:latin typeface="Palatino Linotype" pitchFamily="18" charset="0"/>
            </a:endParaRPr>
          </a:p>
        </p:txBody>
      </p:sp>
      <p:sp>
        <p:nvSpPr>
          <p:cNvPr id="14342" name="Text Box 1030"/>
          <p:cNvSpPr txBox="1">
            <a:spLocks noChangeArrowheads="1"/>
          </p:cNvSpPr>
          <p:nvPr/>
        </p:nvSpPr>
        <p:spPr bwMode="auto">
          <a:xfrm>
            <a:off x="2420938" y="5715000"/>
            <a:ext cx="4410075" cy="83502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b="1">
                <a:solidFill>
                  <a:schemeClr val="bg1"/>
                </a:solidFill>
                <a:latin typeface="Palatino Linotype" pitchFamily="18" charset="0"/>
              </a:rPr>
              <a:t>nom. sg.: </a:t>
            </a:r>
            <a:r>
              <a:rPr lang="el-GR" b="1">
                <a:solidFill>
                  <a:schemeClr val="bg1"/>
                </a:solidFill>
                <a:latin typeface="Palatino Linotype" pitchFamily="18" charset="0"/>
              </a:rPr>
              <a:t>ον</a:t>
            </a:r>
            <a:r>
              <a:rPr lang="el-GR" b="1">
                <a:solidFill>
                  <a:srgbClr val="FFFF00"/>
                </a:solidFill>
                <a:latin typeface="Palatino Linotype" pitchFamily="18" charset="0"/>
              </a:rPr>
              <a:t>τ</a:t>
            </a:r>
            <a:r>
              <a:rPr lang="el-GR" b="1">
                <a:solidFill>
                  <a:schemeClr val="bg1"/>
                </a:solidFill>
                <a:latin typeface="Palatino Linotype" pitchFamily="18" charset="0"/>
              </a:rPr>
              <a:t> </a:t>
            </a:r>
            <a:r>
              <a:rPr lang="el-GR" b="1">
                <a:solidFill>
                  <a:schemeClr val="bg1"/>
                </a:solidFill>
                <a:latin typeface="Palatino Linotype" pitchFamily="18" charset="0"/>
                <a:sym typeface="Wingdings" pitchFamily="2" charset="2"/>
              </a:rPr>
              <a:t> </a:t>
            </a:r>
            <a:r>
              <a:rPr lang="el-GR" b="1">
                <a:solidFill>
                  <a:schemeClr val="bg1"/>
                </a:solidFill>
                <a:latin typeface="Palatino Linotype" pitchFamily="18" charset="0"/>
              </a:rPr>
              <a:t>ον</a:t>
            </a:r>
            <a:endParaRPr lang="en-US" b="1">
              <a:solidFill>
                <a:schemeClr val="bg1"/>
              </a:solidFill>
              <a:latin typeface="Palatino Linotype" pitchFamily="18" charset="0"/>
            </a:endParaRPr>
          </a:p>
          <a:p>
            <a:pPr algn="ctr" eaLnBrk="1" hangingPunct="1"/>
            <a:r>
              <a:rPr lang="en-US" b="1">
                <a:solidFill>
                  <a:schemeClr val="bg1"/>
                </a:solidFill>
                <a:latin typeface="Palatino Linotype" pitchFamily="18" charset="0"/>
              </a:rPr>
              <a:t>dat. pl.: </a:t>
            </a:r>
            <a:r>
              <a:rPr lang="el-GR" b="1">
                <a:solidFill>
                  <a:schemeClr val="bg1"/>
                </a:solidFill>
                <a:latin typeface="Palatino Linotype" pitchFamily="18" charset="0"/>
              </a:rPr>
              <a:t>ον</a:t>
            </a:r>
            <a:r>
              <a:rPr lang="el-GR" b="1">
                <a:solidFill>
                  <a:srgbClr val="FFFF00"/>
                </a:solidFill>
                <a:latin typeface="Palatino Linotype" pitchFamily="18" charset="0"/>
              </a:rPr>
              <a:t>τσ</a:t>
            </a:r>
            <a:r>
              <a:rPr lang="el-GR" b="1">
                <a:solidFill>
                  <a:schemeClr val="bg1"/>
                </a:solidFill>
                <a:latin typeface="Palatino Linotype" pitchFamily="18" charset="0"/>
              </a:rPr>
              <a:t>ι </a:t>
            </a:r>
            <a:r>
              <a:rPr lang="el-GR" b="1">
                <a:solidFill>
                  <a:schemeClr val="bg1"/>
                </a:solidFill>
                <a:latin typeface="Palatino Linotype" pitchFamily="18" charset="0"/>
                <a:sym typeface="Wingdings" pitchFamily="2" charset="2"/>
              </a:rPr>
              <a:t> </a:t>
            </a:r>
            <a:r>
              <a:rPr lang="el-GR" b="1">
                <a:solidFill>
                  <a:srgbClr val="FFFF00"/>
                </a:solidFill>
                <a:latin typeface="Palatino Linotype" pitchFamily="18" charset="0"/>
                <a:sym typeface="Wingdings" pitchFamily="2" charset="2"/>
              </a:rPr>
              <a:t>ον</a:t>
            </a:r>
            <a:r>
              <a:rPr lang="el-GR" b="1">
                <a:solidFill>
                  <a:schemeClr val="bg1"/>
                </a:solidFill>
                <a:latin typeface="Palatino Linotype" pitchFamily="18" charset="0"/>
                <a:sym typeface="Wingdings" pitchFamily="2" charset="2"/>
              </a:rPr>
              <a:t>σι  </a:t>
            </a:r>
            <a:r>
              <a:rPr lang="el-GR" b="1">
                <a:solidFill>
                  <a:srgbClr val="FFFF00"/>
                </a:solidFill>
                <a:latin typeface="Palatino Linotype" pitchFamily="18" charset="0"/>
              </a:rPr>
              <a:t>ου</a:t>
            </a:r>
            <a:r>
              <a:rPr lang="el-GR" b="1">
                <a:solidFill>
                  <a:schemeClr val="bg1"/>
                </a:solidFill>
                <a:latin typeface="Palatino Linotype" pitchFamily="18" charset="0"/>
              </a:rPr>
              <a:t>σι</a:t>
            </a:r>
            <a:endParaRPr lang="en-US" b="1">
              <a:solidFill>
                <a:schemeClr val="bg1"/>
              </a:solidFill>
              <a:latin typeface="Palatino Linotype" pitchFamily="18" charset="0"/>
            </a:endParaRPr>
          </a:p>
        </p:txBody>
      </p:sp>
    </p:spTree>
    <p:extLst>
      <p:ext uri="{BB962C8B-B14F-4D97-AF65-F5344CB8AC3E}">
        <p14:creationId xmlns:p14="http://schemas.microsoft.com/office/powerpoint/2010/main" val="870665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7848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The Perfect System </a:t>
            </a:r>
          </a:p>
          <a:p>
            <a:pPr>
              <a:defRPr/>
            </a:pPr>
            <a:r>
              <a:rPr lang="en-US" sz="2400" dirty="0">
                <a:solidFill>
                  <a:schemeClr val="bg1"/>
                </a:solidFill>
                <a:latin typeface="Times New Roman" pitchFamily="18" charset="0"/>
                <a:cs typeface="Times New Roman" pitchFamily="18" charset="0"/>
              </a:rPr>
              <a:t>You have learned four tenses of Greek verbs: the </a:t>
            </a:r>
            <a:r>
              <a:rPr lang="en-US" sz="2400" dirty="0">
                <a:solidFill>
                  <a:srgbClr val="FFFF00"/>
                </a:solidFill>
                <a:latin typeface="Times New Roman" pitchFamily="18" charset="0"/>
                <a:cs typeface="Times New Roman" pitchFamily="18" charset="0"/>
              </a:rPr>
              <a:t>present</a:t>
            </a:r>
            <a:r>
              <a:rPr lang="en-US" sz="2400" dirty="0">
                <a:solidFill>
                  <a:schemeClr val="bg1"/>
                </a:solidFill>
                <a:latin typeface="Times New Roman" pitchFamily="18" charset="0"/>
                <a:cs typeface="Times New Roman" pitchFamily="18" charset="0"/>
              </a:rPr>
              <a:t>, </a:t>
            </a:r>
            <a:r>
              <a:rPr lang="en-US" sz="2400" dirty="0">
                <a:solidFill>
                  <a:srgbClr val="FFFF00"/>
                </a:solidFill>
                <a:latin typeface="Times New Roman" pitchFamily="18" charset="0"/>
                <a:cs typeface="Times New Roman" pitchFamily="18" charset="0"/>
              </a:rPr>
              <a:t>future</a:t>
            </a:r>
            <a:r>
              <a:rPr lang="en-US" sz="2400" dirty="0">
                <a:solidFill>
                  <a:schemeClr val="bg1"/>
                </a:solidFill>
                <a:latin typeface="Times New Roman" pitchFamily="18" charset="0"/>
                <a:cs typeface="Times New Roman" pitchFamily="18" charset="0"/>
              </a:rPr>
              <a:t>, </a:t>
            </a:r>
            <a:r>
              <a:rPr lang="en-US" sz="2400" dirty="0">
                <a:solidFill>
                  <a:srgbClr val="FFFF00"/>
                </a:solidFill>
                <a:latin typeface="Times New Roman" pitchFamily="18" charset="0"/>
                <a:cs typeface="Times New Roman" pitchFamily="18" charset="0"/>
              </a:rPr>
              <a:t>imperfect</a:t>
            </a:r>
            <a:r>
              <a:rPr lang="en-US" sz="2400" dirty="0">
                <a:solidFill>
                  <a:schemeClr val="bg1"/>
                </a:solidFill>
                <a:latin typeface="Times New Roman" pitchFamily="18" charset="0"/>
                <a:cs typeface="Times New Roman" pitchFamily="18" charset="0"/>
              </a:rPr>
              <a:t> and </a:t>
            </a:r>
            <a:r>
              <a:rPr lang="en-US" sz="2400" dirty="0">
                <a:solidFill>
                  <a:srgbClr val="FFFF00"/>
                </a:solidFill>
                <a:latin typeface="Times New Roman" pitchFamily="18" charset="0"/>
                <a:cs typeface="Times New Roman" pitchFamily="18" charset="0"/>
              </a:rPr>
              <a:t>aorist</a:t>
            </a:r>
            <a:r>
              <a:rPr lang="en-US" sz="2400" dirty="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The final tenses you learn differ from those you have already learned in “aspect.” </a:t>
            </a:r>
          </a:p>
          <a:p>
            <a:pPr>
              <a:defRPr/>
            </a:pPr>
            <a:r>
              <a:rPr lang="en-US" sz="2400" dirty="0" smtClean="0">
                <a:solidFill>
                  <a:schemeClr val="bg1"/>
                </a:solidFill>
                <a:latin typeface="Times New Roman" pitchFamily="18" charset="0"/>
                <a:cs typeface="Times New Roman" pitchFamily="18" charset="0"/>
              </a:rPr>
              <a:t>The tenses of the “</a:t>
            </a:r>
            <a:r>
              <a:rPr lang="en-US" sz="2400" dirty="0" smtClean="0">
                <a:solidFill>
                  <a:srgbClr val="FFFF00"/>
                </a:solidFill>
                <a:latin typeface="Times New Roman" pitchFamily="18" charset="0"/>
                <a:cs typeface="Times New Roman" pitchFamily="18" charset="0"/>
              </a:rPr>
              <a:t>Perfect System</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c</a:t>
            </a:r>
            <a:r>
              <a:rPr lang="en-US" sz="2400" dirty="0" smtClean="0">
                <a:solidFill>
                  <a:schemeClr val="bg1"/>
                </a:solidFill>
                <a:latin typeface="Times New Roman" pitchFamily="18" charset="0"/>
                <a:cs typeface="Times New Roman" pitchFamily="18" charset="0"/>
              </a:rPr>
              <a:t>omprise those which refer to </a:t>
            </a:r>
            <a:r>
              <a:rPr lang="en-US" sz="2400" dirty="0" smtClean="0">
                <a:solidFill>
                  <a:srgbClr val="FFFF00"/>
                </a:solidFill>
                <a:latin typeface="Times New Roman" pitchFamily="18" charset="0"/>
                <a:cs typeface="Times New Roman" pitchFamily="18" charset="0"/>
              </a:rPr>
              <a:t>completed</a:t>
            </a:r>
            <a:r>
              <a:rPr lang="en-US" sz="2400" dirty="0" smtClean="0">
                <a:solidFill>
                  <a:schemeClr val="bg1"/>
                </a:solidFill>
                <a:latin typeface="Times New Roman" pitchFamily="18" charset="0"/>
                <a:cs typeface="Times New Roman" pitchFamily="18" charset="0"/>
              </a:rPr>
              <a:t> action. </a:t>
            </a:r>
            <a:endParaRPr lang="en-US" sz="2400" dirty="0">
              <a:solidFill>
                <a:schemeClr val="bg1"/>
              </a:solidFill>
              <a:latin typeface="Times New Roman" pitchFamily="18" charset="0"/>
              <a:cs typeface="Times New Roman" pitchFamily="18" charset="0"/>
            </a:endParaRPr>
          </a:p>
          <a:p>
            <a:pPr lvl="1">
              <a:defRPr/>
            </a:pPr>
            <a:r>
              <a:rPr lang="en-US" sz="2000" dirty="0" smtClean="0">
                <a:solidFill>
                  <a:schemeClr val="bg1"/>
                </a:solidFill>
                <a:latin typeface="Times New Roman" pitchFamily="18" charset="0"/>
                <a:cs typeface="Times New Roman" pitchFamily="18" charset="0"/>
              </a:rPr>
              <a:t>The Latin word </a:t>
            </a:r>
            <a:r>
              <a:rPr lang="en-US" sz="2000" i="1" dirty="0" err="1" smtClean="0">
                <a:solidFill>
                  <a:schemeClr val="bg1"/>
                </a:solidFill>
                <a:latin typeface="Times New Roman" pitchFamily="18" charset="0"/>
                <a:cs typeface="Times New Roman" pitchFamily="18" charset="0"/>
              </a:rPr>
              <a:t>perfectum</a:t>
            </a:r>
            <a:r>
              <a:rPr lang="en-US" sz="2000" dirty="0" smtClean="0">
                <a:solidFill>
                  <a:schemeClr val="bg1"/>
                </a:solidFill>
                <a:latin typeface="Times New Roman" pitchFamily="18" charset="0"/>
                <a:cs typeface="Times New Roman" pitchFamily="18" charset="0"/>
              </a:rPr>
              <a:t> means “complete” and is the origin of the name of this set of tenses. It does not mean “flawless” or the like in the English sense of the word. </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638081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12291" name="Text Box 1027"/>
          <p:cNvSpPr txBox="1">
            <a:spLocks noChangeArrowheads="1"/>
          </p:cNvSpPr>
          <p:nvPr/>
        </p:nvSpPr>
        <p:spPr bwMode="auto">
          <a:xfrm>
            <a:off x="685800" y="1981200"/>
            <a:ext cx="7924800"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b="1" dirty="0">
                <a:solidFill>
                  <a:srgbClr val="FFFF00"/>
                </a:solidFill>
                <a:cs typeface="Times New Roman" pitchFamily="18" charset="0"/>
              </a:rPr>
              <a:t>The perfect active </a:t>
            </a:r>
            <a:r>
              <a:rPr lang="en-US" sz="2800" b="1" dirty="0" smtClean="0">
                <a:solidFill>
                  <a:srgbClr val="FFFF00"/>
                </a:solidFill>
                <a:cs typeface="Times New Roman" pitchFamily="18" charset="0"/>
              </a:rPr>
              <a:t>participle</a:t>
            </a:r>
            <a:endParaRPr lang="en-US" sz="2800" b="1" dirty="0">
              <a:solidFill>
                <a:srgbClr val="FFFF00"/>
              </a:solidFill>
              <a:latin typeface="Palatino Linotype" pitchFamily="18" charset="0"/>
            </a:endParaRPr>
          </a:p>
          <a:p>
            <a:pPr algn="ctr" eaLnBrk="1" hangingPunct="1"/>
            <a:r>
              <a:rPr lang="en-US" b="1" dirty="0" smtClean="0">
                <a:solidFill>
                  <a:srgbClr val="FFFF00"/>
                </a:solidFill>
              </a:rPr>
              <a:t>perfect </a:t>
            </a:r>
            <a:r>
              <a:rPr lang="en-US" b="1" dirty="0">
                <a:solidFill>
                  <a:srgbClr val="FFFF00"/>
                </a:solidFill>
              </a:rPr>
              <a:t>participle active</a:t>
            </a:r>
            <a:r>
              <a:rPr lang="en-US" dirty="0">
                <a:solidFill>
                  <a:schemeClr val="bg1"/>
                </a:solidFill>
              </a:rPr>
              <a:t> of </a:t>
            </a:r>
            <a:r>
              <a:rPr lang="el-GR" dirty="0" smtClean="0">
                <a:solidFill>
                  <a:srgbClr val="FFFF00"/>
                </a:solidFill>
                <a:latin typeface="Palatino Linotype" pitchFamily="18" charset="0"/>
              </a:rPr>
              <a:t>λύω</a:t>
            </a:r>
            <a:r>
              <a:rPr lang="el-GR" dirty="0" smtClean="0">
                <a:solidFill>
                  <a:schemeClr val="bg1"/>
                </a:solidFill>
                <a:latin typeface="Palatino Linotype" pitchFamily="18" charset="0"/>
              </a:rPr>
              <a:t> </a:t>
            </a:r>
            <a:r>
              <a:rPr lang="en-US" dirty="0" smtClean="0">
                <a:solidFill>
                  <a:srgbClr val="FFFF00"/>
                </a:solidFill>
              </a:rPr>
              <a:t> </a:t>
            </a:r>
            <a:endParaRPr lang="en-US" dirty="0">
              <a:solidFill>
                <a:srgbClr val="FFFF00"/>
              </a:solidFill>
            </a:endParaRPr>
          </a:p>
          <a:p>
            <a:pPr algn="ctr" eaLnBrk="1" hangingPunct="1"/>
            <a:r>
              <a:rPr lang="en-US" b="1" dirty="0">
                <a:solidFill>
                  <a:srgbClr val="FFFF00"/>
                </a:solidFill>
              </a:rPr>
              <a:t>neuter</a:t>
            </a:r>
            <a:r>
              <a:rPr lang="en-US" dirty="0">
                <a:solidFill>
                  <a:schemeClr val="bg1"/>
                </a:solidFill>
              </a:rPr>
              <a:t> forms</a:t>
            </a:r>
          </a:p>
        </p:txBody>
      </p:sp>
      <p:sp>
        <p:nvSpPr>
          <p:cNvPr id="12292" name="Text Box 1028"/>
          <p:cNvSpPr txBox="1">
            <a:spLocks noChangeArrowheads="1"/>
          </p:cNvSpPr>
          <p:nvPr/>
        </p:nvSpPr>
        <p:spPr bwMode="auto">
          <a:xfrm>
            <a:off x="1447800" y="3276600"/>
            <a:ext cx="2688557"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singular</a:t>
            </a:r>
          </a:p>
          <a:p>
            <a:pPr eaLnBrk="1" hangingPunct="1"/>
            <a:r>
              <a:rPr lang="en-US" b="1" dirty="0">
                <a:solidFill>
                  <a:schemeClr val="bg1"/>
                </a:solidFill>
                <a:latin typeface="Palatino Linotype" pitchFamily="18" charset="0"/>
              </a:rPr>
              <a:t>Nom. </a:t>
            </a:r>
            <a:r>
              <a:rPr lang="el-GR" b="1" dirty="0" smtClean="0">
                <a:solidFill>
                  <a:schemeClr val="bg1"/>
                </a:solidFill>
                <a:latin typeface="Palatino Linotype" pitchFamily="18" charset="0"/>
              </a:rPr>
              <a:t>λελυκ</a:t>
            </a:r>
            <a:r>
              <a:rPr lang="el-GR" b="1" dirty="0" smtClean="0">
                <a:solidFill>
                  <a:srgbClr val="FFFF00"/>
                </a:solidFill>
                <a:latin typeface="Palatino Linotype" pitchFamily="18" charset="0"/>
              </a:rPr>
              <a:t>ός</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Gen. </a:t>
            </a:r>
            <a:r>
              <a:rPr lang="el-GR" b="1" dirty="0" smtClean="0">
                <a:solidFill>
                  <a:schemeClr val="bg1"/>
                </a:solidFill>
                <a:latin typeface="Palatino Linotype" pitchFamily="18" charset="0"/>
              </a:rPr>
              <a:t> λελυκ</a:t>
            </a:r>
            <a:r>
              <a:rPr lang="el-GR" b="1" dirty="0" smtClean="0">
                <a:solidFill>
                  <a:srgbClr val="FFFF00"/>
                </a:solidFill>
                <a:latin typeface="Palatino Linotype" pitchFamily="18" charset="0"/>
              </a:rPr>
              <a:t>ότος</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Dat. </a:t>
            </a:r>
            <a:r>
              <a:rPr lang="el-GR" b="1" dirty="0" smtClean="0">
                <a:solidFill>
                  <a:schemeClr val="bg1"/>
                </a:solidFill>
                <a:latin typeface="Palatino Linotype" pitchFamily="18" charset="0"/>
              </a:rPr>
              <a:t>  λελυκ</a:t>
            </a:r>
            <a:r>
              <a:rPr lang="el-GR" b="1" dirty="0" smtClean="0">
                <a:solidFill>
                  <a:srgbClr val="FFFF00"/>
                </a:solidFill>
                <a:latin typeface="Palatino Linotype" pitchFamily="18" charset="0"/>
              </a:rPr>
              <a:t>ότι</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Acc. </a:t>
            </a:r>
            <a:r>
              <a:rPr lang="el-GR" b="1" dirty="0" smtClean="0">
                <a:solidFill>
                  <a:schemeClr val="bg1"/>
                </a:solidFill>
                <a:latin typeface="Palatino Linotype" pitchFamily="18" charset="0"/>
              </a:rPr>
              <a:t>  λελυκ</a:t>
            </a:r>
            <a:r>
              <a:rPr lang="el-GR" b="1" dirty="0" smtClean="0">
                <a:solidFill>
                  <a:srgbClr val="FFFF00"/>
                </a:solidFill>
                <a:latin typeface="Palatino Linotype" pitchFamily="18" charset="0"/>
              </a:rPr>
              <a:t>ός</a:t>
            </a:r>
            <a:endParaRPr lang="en-US" b="1" dirty="0">
              <a:solidFill>
                <a:srgbClr val="FFFF00"/>
              </a:solidFill>
              <a:latin typeface="Palatino Linotype" pitchFamily="18" charset="0"/>
            </a:endParaRPr>
          </a:p>
        </p:txBody>
      </p:sp>
      <p:sp>
        <p:nvSpPr>
          <p:cNvPr id="12293" name="Text Box 1029"/>
          <p:cNvSpPr txBox="1">
            <a:spLocks noChangeArrowheads="1"/>
          </p:cNvSpPr>
          <p:nvPr/>
        </p:nvSpPr>
        <p:spPr bwMode="auto">
          <a:xfrm>
            <a:off x="4800600" y="3276600"/>
            <a:ext cx="2685351"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u="sng" dirty="0">
                <a:solidFill>
                  <a:schemeClr val="bg1"/>
                </a:solidFill>
                <a:latin typeface="Palatino Linotype" pitchFamily="18" charset="0"/>
              </a:rPr>
              <a:t>plural</a:t>
            </a:r>
          </a:p>
          <a:p>
            <a:pPr eaLnBrk="1" hangingPunct="1"/>
            <a:r>
              <a:rPr lang="en-US" b="1" dirty="0">
                <a:solidFill>
                  <a:schemeClr val="bg1"/>
                </a:solidFill>
                <a:latin typeface="Palatino Linotype" pitchFamily="18" charset="0"/>
              </a:rPr>
              <a:t>Nom. </a:t>
            </a:r>
            <a:r>
              <a:rPr lang="el-GR" b="1" dirty="0" smtClean="0">
                <a:solidFill>
                  <a:schemeClr val="bg1"/>
                </a:solidFill>
                <a:latin typeface="Palatino Linotype" pitchFamily="18" charset="0"/>
              </a:rPr>
              <a:t>λελυκ</a:t>
            </a:r>
            <a:r>
              <a:rPr lang="el-GR" b="1" dirty="0" smtClean="0">
                <a:solidFill>
                  <a:srgbClr val="FFFF00"/>
                </a:solidFill>
                <a:latin typeface="Palatino Linotype" pitchFamily="18" charset="0"/>
              </a:rPr>
              <a:t>ότα</a:t>
            </a:r>
            <a:endParaRPr lang="en-US" b="1" dirty="0">
              <a:solidFill>
                <a:schemeClr val="bg1"/>
              </a:solidFill>
              <a:latin typeface="Palatino Linotype" pitchFamily="18" charset="0"/>
            </a:endParaRPr>
          </a:p>
          <a:p>
            <a:pPr eaLnBrk="1" hangingPunct="1"/>
            <a:r>
              <a:rPr lang="en-US" b="1" dirty="0">
                <a:solidFill>
                  <a:schemeClr val="bg1"/>
                </a:solidFill>
                <a:latin typeface="Palatino Linotype" pitchFamily="18" charset="0"/>
              </a:rPr>
              <a:t>Gen. </a:t>
            </a:r>
            <a:r>
              <a:rPr lang="el-GR" b="1" dirty="0" smtClean="0">
                <a:solidFill>
                  <a:schemeClr val="bg1"/>
                </a:solidFill>
                <a:latin typeface="Palatino Linotype" pitchFamily="18" charset="0"/>
              </a:rPr>
              <a:t> λελυκ</a:t>
            </a:r>
            <a:r>
              <a:rPr lang="el-GR" b="1" dirty="0" smtClean="0">
                <a:solidFill>
                  <a:srgbClr val="FFFF00"/>
                </a:solidFill>
                <a:latin typeface="Palatino Linotype" pitchFamily="18" charset="0"/>
              </a:rPr>
              <a:t>ότων</a:t>
            </a:r>
            <a:endParaRPr lang="en-US" b="1" dirty="0">
              <a:solidFill>
                <a:schemeClr val="bg1"/>
              </a:solidFill>
              <a:latin typeface="Palatino Linotype" pitchFamily="18" charset="0"/>
            </a:endParaRPr>
          </a:p>
          <a:p>
            <a:pPr eaLnBrk="1" hangingPunct="1"/>
            <a:r>
              <a:rPr lang="en-US" b="1" dirty="0">
                <a:solidFill>
                  <a:schemeClr val="bg1"/>
                </a:solidFill>
                <a:latin typeface="Palatino Linotype" pitchFamily="18" charset="0"/>
              </a:rPr>
              <a:t>Dat. </a:t>
            </a:r>
            <a:r>
              <a:rPr lang="el-GR" b="1" dirty="0" smtClean="0">
                <a:solidFill>
                  <a:schemeClr val="bg1"/>
                </a:solidFill>
                <a:latin typeface="Palatino Linotype" pitchFamily="18" charset="0"/>
              </a:rPr>
              <a:t>  λελυκ</a:t>
            </a:r>
            <a:r>
              <a:rPr lang="el-GR" b="1" dirty="0" smtClean="0">
                <a:solidFill>
                  <a:srgbClr val="FFFF00"/>
                </a:solidFill>
                <a:latin typeface="Palatino Linotype" pitchFamily="18" charset="0"/>
              </a:rPr>
              <a:t>όσι</a:t>
            </a:r>
            <a:endParaRPr lang="en-US" b="1" dirty="0">
              <a:solidFill>
                <a:srgbClr val="FFFF00"/>
              </a:solidFill>
              <a:latin typeface="Palatino Linotype" pitchFamily="18" charset="0"/>
            </a:endParaRPr>
          </a:p>
          <a:p>
            <a:pPr eaLnBrk="1" hangingPunct="1"/>
            <a:r>
              <a:rPr lang="en-US" b="1" dirty="0">
                <a:solidFill>
                  <a:schemeClr val="bg1"/>
                </a:solidFill>
                <a:latin typeface="Palatino Linotype" pitchFamily="18" charset="0"/>
              </a:rPr>
              <a:t>Acc. </a:t>
            </a:r>
            <a:r>
              <a:rPr lang="el-GR" b="1" dirty="0" smtClean="0">
                <a:solidFill>
                  <a:schemeClr val="bg1"/>
                </a:solidFill>
                <a:latin typeface="Palatino Linotype" pitchFamily="18" charset="0"/>
              </a:rPr>
              <a:t>  λελυκ</a:t>
            </a:r>
            <a:r>
              <a:rPr lang="el-GR" b="1" dirty="0" smtClean="0">
                <a:solidFill>
                  <a:srgbClr val="FFFF00"/>
                </a:solidFill>
                <a:latin typeface="Palatino Linotype" pitchFamily="18" charset="0"/>
              </a:rPr>
              <a:t>ότα</a:t>
            </a:r>
            <a:endParaRPr lang="en-US" b="1" dirty="0">
              <a:solidFill>
                <a:srgbClr val="FFFF00"/>
              </a:solidFill>
              <a:latin typeface="Palatino Linotype" pitchFamily="18" charset="0"/>
            </a:endParaRPr>
          </a:p>
        </p:txBody>
      </p:sp>
      <p:sp>
        <p:nvSpPr>
          <p:cNvPr id="12294" name="Text Box 1030"/>
          <p:cNvSpPr txBox="1">
            <a:spLocks noChangeArrowheads="1"/>
          </p:cNvSpPr>
          <p:nvPr/>
        </p:nvSpPr>
        <p:spPr bwMode="auto">
          <a:xfrm>
            <a:off x="3035361" y="5715000"/>
            <a:ext cx="3073278" cy="830997"/>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b="1" dirty="0">
                <a:solidFill>
                  <a:schemeClr val="bg1"/>
                </a:solidFill>
                <a:latin typeface="Palatino Linotype" pitchFamily="18" charset="0"/>
              </a:rPr>
              <a:t>nom. </a:t>
            </a:r>
            <a:r>
              <a:rPr lang="en-US" b="1" dirty="0" err="1">
                <a:solidFill>
                  <a:schemeClr val="bg1"/>
                </a:solidFill>
                <a:latin typeface="Palatino Linotype" pitchFamily="18" charset="0"/>
              </a:rPr>
              <a:t>sg</a:t>
            </a:r>
            <a:r>
              <a:rPr lang="en-US" b="1" dirty="0">
                <a:solidFill>
                  <a:schemeClr val="bg1"/>
                </a:solidFill>
                <a:latin typeface="Palatino Linotype" pitchFamily="18" charset="0"/>
              </a:rPr>
              <a:t>.: </a:t>
            </a:r>
            <a:r>
              <a:rPr lang="el-GR" b="1" dirty="0" smtClean="0">
                <a:solidFill>
                  <a:schemeClr val="bg1"/>
                </a:solidFill>
                <a:latin typeface="Palatino Linotype" pitchFamily="18" charset="0"/>
              </a:rPr>
              <a:t>οτ </a:t>
            </a:r>
            <a:r>
              <a:rPr lang="el-GR" b="1" dirty="0">
                <a:solidFill>
                  <a:schemeClr val="bg1"/>
                </a:solidFill>
                <a:latin typeface="Palatino Linotype" pitchFamily="18" charset="0"/>
                <a:sym typeface="Wingdings" pitchFamily="2" charset="2"/>
              </a:rPr>
              <a:t> </a:t>
            </a:r>
            <a:r>
              <a:rPr lang="el-GR" b="1" dirty="0" smtClean="0">
                <a:solidFill>
                  <a:schemeClr val="bg1"/>
                </a:solidFill>
                <a:latin typeface="Palatino Linotype" pitchFamily="18" charset="0"/>
              </a:rPr>
              <a:t>ο</a:t>
            </a:r>
            <a:r>
              <a:rPr lang="el-GR" b="1" dirty="0" smtClean="0">
                <a:solidFill>
                  <a:srgbClr val="FFFF00"/>
                </a:solidFill>
                <a:latin typeface="Palatino Linotype" pitchFamily="18" charset="0"/>
              </a:rPr>
              <a:t>ς</a:t>
            </a:r>
            <a:endParaRPr lang="en-US" b="1" dirty="0">
              <a:solidFill>
                <a:schemeClr val="bg1"/>
              </a:solidFill>
              <a:latin typeface="Palatino Linotype" pitchFamily="18" charset="0"/>
            </a:endParaRPr>
          </a:p>
          <a:p>
            <a:pPr algn="ctr" eaLnBrk="1" hangingPunct="1"/>
            <a:r>
              <a:rPr lang="en-US" b="1" dirty="0">
                <a:solidFill>
                  <a:schemeClr val="bg1"/>
                </a:solidFill>
                <a:latin typeface="Palatino Linotype" pitchFamily="18" charset="0"/>
              </a:rPr>
              <a:t>dat. pl.: </a:t>
            </a:r>
            <a:r>
              <a:rPr lang="el-GR" b="1" dirty="0" smtClean="0">
                <a:solidFill>
                  <a:schemeClr val="bg1"/>
                </a:solidFill>
                <a:latin typeface="Palatino Linotype" pitchFamily="18" charset="0"/>
              </a:rPr>
              <a:t>οτ</a:t>
            </a:r>
            <a:r>
              <a:rPr lang="el-GR" b="1" dirty="0" smtClean="0">
                <a:solidFill>
                  <a:srgbClr val="FFFF00"/>
                </a:solidFill>
                <a:latin typeface="Palatino Linotype" pitchFamily="18" charset="0"/>
              </a:rPr>
              <a:t>σι</a:t>
            </a:r>
            <a:r>
              <a:rPr lang="el-GR" b="1" dirty="0" smtClean="0">
                <a:solidFill>
                  <a:schemeClr val="bg1"/>
                </a:solidFill>
                <a:latin typeface="Palatino Linotype" pitchFamily="18" charset="0"/>
              </a:rPr>
              <a:t> </a:t>
            </a:r>
            <a:r>
              <a:rPr lang="el-GR" b="1" dirty="0">
                <a:solidFill>
                  <a:schemeClr val="bg1"/>
                </a:solidFill>
                <a:latin typeface="Palatino Linotype" pitchFamily="18" charset="0"/>
                <a:sym typeface="Wingdings" pitchFamily="2" charset="2"/>
              </a:rPr>
              <a:t> </a:t>
            </a:r>
            <a:r>
              <a:rPr lang="el-GR" b="1" dirty="0" smtClean="0">
                <a:solidFill>
                  <a:schemeClr val="bg1"/>
                </a:solidFill>
                <a:latin typeface="Palatino Linotype" pitchFamily="18" charset="0"/>
              </a:rPr>
              <a:t>ω</a:t>
            </a:r>
            <a:r>
              <a:rPr lang="el-GR" b="1" dirty="0" smtClean="0">
                <a:solidFill>
                  <a:srgbClr val="FFFF00"/>
                </a:solidFill>
                <a:latin typeface="Palatino Linotype" pitchFamily="18" charset="0"/>
              </a:rPr>
              <a:t>σι</a:t>
            </a:r>
            <a:endParaRPr lang="en-US" b="1" dirty="0">
              <a:solidFill>
                <a:srgbClr val="FFFF00"/>
              </a:solidFill>
              <a:latin typeface="Palatino Linotype" pitchFamily="18" charset="0"/>
            </a:endParaRPr>
          </a:p>
        </p:txBody>
      </p:sp>
    </p:spTree>
    <p:extLst>
      <p:ext uri="{BB962C8B-B14F-4D97-AF65-F5344CB8AC3E}">
        <p14:creationId xmlns:p14="http://schemas.microsoft.com/office/powerpoint/2010/main" val="2420432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a:solidFill>
                  <a:srgbClr val="FFFF00"/>
                </a:solidFill>
                <a:latin typeface="Palatino Linotype" pitchFamily="18" charset="0"/>
                <a:cs typeface="Times New Roman" pitchFamily="18" charset="0"/>
              </a:rPr>
              <a:t>οἶ</a:t>
            </a:r>
            <a:r>
              <a:rPr lang="el-GR" u="sng" dirty="0">
                <a:solidFill>
                  <a:srgbClr val="FFFF00"/>
                </a:solidFill>
                <a:latin typeface="Palatino Linotype" pitchFamily="18" charset="0"/>
                <a:cs typeface="Times New Roman" pitchFamily="18" charset="0"/>
              </a:rPr>
              <a:t>δα</a:t>
            </a:r>
            <a:r>
              <a:rPr lang="el-GR" dirty="0">
                <a:solidFill>
                  <a:srgbClr val="FFFF00"/>
                </a:solidFill>
                <a:latin typeface="Palatino Linotype" pitchFamily="18" charset="0"/>
                <a:cs typeface="Times New Roman" pitchFamily="18" charset="0"/>
              </a:rPr>
              <a:t> </a:t>
            </a:r>
            <a:endParaRPr lang="el-GR" dirty="0" smtClean="0">
              <a:solidFill>
                <a:srgbClr val="FFFF00"/>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οἶ</a:t>
            </a:r>
            <a:r>
              <a:rPr lang="el-GR" u="sng" dirty="0" smtClean="0">
                <a:solidFill>
                  <a:srgbClr val="FFFF00"/>
                </a:solidFill>
                <a:latin typeface="Palatino Linotype" pitchFamily="18" charset="0"/>
                <a:cs typeface="Times New Roman" pitchFamily="18" charset="0"/>
              </a:rPr>
              <a:t>σθα</a:t>
            </a:r>
            <a:r>
              <a:rPr lang="el-GR" dirty="0" smtClean="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imperative: </a:t>
            </a:r>
            <a:r>
              <a:rPr lang="el-GR" sz="2400" dirty="0" smtClean="0">
                <a:solidFill>
                  <a:srgbClr val="FFFF00"/>
                </a:solidFill>
                <a:latin typeface="Palatino Linotype" pitchFamily="18" charset="0"/>
                <a:cs typeface="Times New Roman" pitchFamily="18" charset="0"/>
              </a:rPr>
              <a:t>ἴσθι</a:t>
            </a:r>
            <a:endParaRPr lang="el-GR" sz="2400"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οἶ</a:t>
            </a:r>
            <a:r>
              <a:rPr lang="el-GR" u="sng" dirty="0" smtClean="0">
                <a:solidFill>
                  <a:srgbClr val="FFFF00"/>
                </a:solidFill>
                <a:latin typeface="Palatino Linotype" pitchFamily="18" charset="0"/>
                <a:cs typeface="Times New Roman" pitchFamily="18" charset="0"/>
              </a:rPr>
              <a:t>δε</a:t>
            </a:r>
            <a:endParaRPr lang="en-US" u="sng" dirty="0" smtClean="0">
              <a:solidFill>
                <a:srgbClr val="FFFF00"/>
              </a:solidFill>
              <a:latin typeface="Palatino Linotype" pitchFamily="18" charset="0"/>
              <a:cs typeface="Times New Roman" pitchFamily="18" charset="0"/>
            </a:endParaRPr>
          </a:p>
          <a:p>
            <a:pPr marL="0" indent="0">
              <a:buNone/>
            </a:pPr>
            <a:endParaRPr lang="el-GR" sz="2400" dirty="0" smtClean="0">
              <a:solidFill>
                <a:schemeClr val="bg1"/>
              </a:solidFill>
              <a:latin typeface="Times New Roman" pitchFamily="18" charset="0"/>
              <a:cs typeface="Times New Roman" pitchFamily="18" charset="0"/>
            </a:endParaRPr>
          </a:p>
          <a:p>
            <a:pPr marL="0" indent="0">
              <a:buNone/>
            </a:pPr>
            <a:r>
              <a:rPr lang="en-US" sz="2400" dirty="0" smtClean="0">
                <a:solidFill>
                  <a:schemeClr val="bg1"/>
                </a:solidFill>
                <a:latin typeface="Times New Roman" pitchFamily="18" charset="0"/>
                <a:cs typeface="Times New Roman" pitchFamily="18" charset="0"/>
              </a:rPr>
              <a:t>infinitive</a:t>
            </a:r>
            <a:r>
              <a:rPr lang="en-US"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εἰδέναι</a:t>
            </a:r>
            <a:endParaRPr lang="en-US" sz="2400" dirty="0">
              <a:solidFill>
                <a:srgbClr val="FFFF00"/>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rgbClr val="FFFF00"/>
                </a:solidFill>
                <a:latin typeface="Palatino Linotype" pitchFamily="18" charset="0"/>
                <a:cs typeface="Times New Roman" pitchFamily="18" charset="0"/>
              </a:rPr>
              <a:t>ἴ</a:t>
            </a:r>
            <a:r>
              <a:rPr lang="el-GR" u="sng" dirty="0" smtClean="0">
                <a:solidFill>
                  <a:srgbClr val="FFFF00"/>
                </a:solidFill>
                <a:latin typeface="Palatino Linotype" pitchFamily="18" charset="0"/>
                <a:cs typeface="Times New Roman" pitchFamily="18" charset="0"/>
              </a:rPr>
              <a:t>σ</a:t>
            </a:r>
            <a:r>
              <a:rPr lang="el-GR" dirty="0" smtClean="0">
                <a:solidFill>
                  <a:srgbClr val="FFFF00"/>
                </a:solidFill>
                <a:latin typeface="Palatino Linotype" pitchFamily="18" charset="0"/>
                <a:cs typeface="Times New Roman" pitchFamily="18" charset="0"/>
              </a:rPr>
              <a:t>μεν</a:t>
            </a:r>
            <a:endParaRPr lang="en-US" dirty="0" smtClean="0">
              <a:solidFill>
                <a:schemeClr val="bg1"/>
              </a:solidFill>
              <a:latin typeface="Palatino Linotype" pitchFamily="18" charset="0"/>
              <a:cs typeface="Times New Roman" pitchFamily="18" charset="0"/>
            </a:endParaRPr>
          </a:p>
          <a:p>
            <a:r>
              <a:rPr lang="el-GR" dirty="0">
                <a:solidFill>
                  <a:srgbClr val="FFFF00"/>
                </a:solidFill>
                <a:latin typeface="Palatino Linotype" pitchFamily="18" charset="0"/>
                <a:cs typeface="Times New Roman" pitchFamily="18" charset="0"/>
              </a:rPr>
              <a:t>ἴ</a:t>
            </a:r>
            <a:r>
              <a:rPr lang="el-GR" u="sng" dirty="0">
                <a:solidFill>
                  <a:srgbClr val="FFFF00"/>
                </a:solidFill>
                <a:latin typeface="Palatino Linotype" pitchFamily="18" charset="0"/>
                <a:cs typeface="Times New Roman" pitchFamily="18" charset="0"/>
              </a:rPr>
              <a:t>σ</a:t>
            </a:r>
            <a:r>
              <a:rPr lang="el-GR" dirty="0" smtClean="0">
                <a:solidFill>
                  <a:srgbClr val="FFFF00"/>
                </a:solidFill>
                <a:latin typeface="Palatino Linotype" pitchFamily="18" charset="0"/>
                <a:cs typeface="Times New Roman" pitchFamily="18" charset="0"/>
              </a:rPr>
              <a:t>τε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ἴ</a:t>
            </a:r>
            <a:r>
              <a:rPr lang="el-GR" u="sng" dirty="0" smtClean="0">
                <a:solidFill>
                  <a:srgbClr val="FFFF00"/>
                </a:solidFill>
                <a:latin typeface="Palatino Linotype" pitchFamily="18" charset="0"/>
                <a:cs typeface="Times New Roman" pitchFamily="18" charset="0"/>
              </a:rPr>
              <a:t>σ</a:t>
            </a:r>
            <a:r>
              <a:rPr lang="el-GR" dirty="0" smtClean="0">
                <a:solidFill>
                  <a:srgbClr val="FFFF00"/>
                </a:solidFill>
                <a:latin typeface="Palatino Linotype" pitchFamily="18" charset="0"/>
                <a:cs typeface="Times New Roman" pitchFamily="18" charset="0"/>
              </a:rPr>
              <a:t>ασι </a:t>
            </a:r>
          </a:p>
          <a:p>
            <a:pPr marL="0" indent="0">
              <a:buNone/>
            </a:pPr>
            <a:endParaRPr lang="el-GR" sz="2400" dirty="0" smtClean="0">
              <a:solidFill>
                <a:schemeClr val="bg1"/>
              </a:solidFill>
              <a:latin typeface="Times New Roman" pitchFamily="18" charset="0"/>
              <a:cs typeface="Times New Roman" pitchFamily="18" charset="0"/>
            </a:endParaRPr>
          </a:p>
          <a:p>
            <a:pPr marL="0" indent="0">
              <a:buNone/>
            </a:pPr>
            <a:r>
              <a:rPr lang="en-US" sz="2400" dirty="0" smtClean="0">
                <a:solidFill>
                  <a:schemeClr val="bg1"/>
                </a:solidFill>
                <a:latin typeface="Times New Roman" pitchFamily="18" charset="0"/>
                <a:cs typeface="Times New Roman" pitchFamily="18" charset="0"/>
              </a:rPr>
              <a:t>participle: </a:t>
            </a:r>
            <a:r>
              <a:rPr lang="el-GR" sz="2400" dirty="0" smtClean="0">
                <a:solidFill>
                  <a:srgbClr val="FFFF00"/>
                </a:solidFill>
                <a:latin typeface="Palatino Linotype" pitchFamily="18" charset="0"/>
                <a:cs typeface="Times New Roman" pitchFamily="18" charset="0"/>
              </a:rPr>
              <a:t>εἰδώς</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υῖα</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ός </a:t>
            </a:r>
            <a:endParaRPr lang="en-US" sz="2400" dirty="0">
              <a:solidFill>
                <a:srgbClr val="FFFF00"/>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60579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Perfect Active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οἶδα </a:t>
            </a:r>
            <a:r>
              <a:rPr lang="en-US" sz="2000" dirty="0" smtClean="0">
                <a:solidFill>
                  <a:schemeClr val="bg1"/>
                </a:solidFill>
                <a:latin typeface="Times New Roman" pitchFamily="18" charset="0"/>
                <a:cs typeface="Times New Roman" pitchFamily="18" charset="0"/>
              </a:rPr>
              <a:t>(GPH p. </a:t>
            </a:r>
            <a:r>
              <a:rPr lang="el-GR" sz="2000" dirty="0" smtClean="0">
                <a:solidFill>
                  <a:schemeClr val="bg1"/>
                </a:solidFill>
                <a:latin typeface="Times New Roman" pitchFamily="18" charset="0"/>
                <a:cs typeface="Times New Roman" pitchFamily="18" charset="0"/>
              </a:rPr>
              <a:t>166</a:t>
            </a:r>
            <a:r>
              <a:rPr lang="en-US" sz="2000" dirty="0" smtClean="0">
                <a:solidFill>
                  <a:schemeClr val="bg1"/>
                </a:solidFill>
                <a:latin typeface="Times New Roman" pitchFamily="18" charset="0"/>
                <a:cs typeface="Times New Roman" pitchFamily="18" charset="0"/>
              </a:rPr>
              <a:t>) </a:t>
            </a:r>
            <a:endParaRPr lang="en-US" sz="2000" dirty="0"/>
          </a:p>
        </p:txBody>
      </p:sp>
      <p:sp>
        <p:nvSpPr>
          <p:cNvPr id="8" name="TextBox 7"/>
          <p:cNvSpPr txBox="1"/>
          <p:nvPr/>
        </p:nvSpPr>
        <p:spPr>
          <a:xfrm>
            <a:off x="732865" y="4426684"/>
            <a:ext cx="7848601" cy="1631216"/>
          </a:xfrm>
          <a:prstGeom prst="rect">
            <a:avLst/>
          </a:prstGeom>
          <a:noFill/>
          <a:ln w="12700">
            <a:solidFill>
              <a:schemeClr val="bg1"/>
            </a:solidFill>
          </a:ln>
        </p:spPr>
        <p:txBody>
          <a:bodyPr wrap="square" rtlCol="0">
            <a:spAutoFit/>
          </a:bodyPr>
          <a:lstStyle/>
          <a:p>
            <a:r>
              <a:rPr lang="en-US" sz="2000" dirty="0" smtClean="0">
                <a:solidFill>
                  <a:schemeClr val="bg1"/>
                </a:solidFill>
                <a:latin typeface="Times New Roman" pitchFamily="18" charset="0"/>
                <a:cs typeface="Times New Roman" pitchFamily="18" charset="0"/>
              </a:rPr>
              <a:t>This verb is an irregularly formed perfect tense from the stem </a:t>
            </a:r>
            <a:r>
              <a:rPr lang="el-GR" sz="2000" dirty="0" smtClean="0">
                <a:solidFill>
                  <a:srgbClr val="FFFF00"/>
                </a:solidFill>
                <a:latin typeface="Palatino Linotype" pitchFamily="18" charset="0"/>
                <a:cs typeface="Times New Roman" pitchFamily="18" charset="0"/>
              </a:rPr>
              <a:t>ἰδ</a:t>
            </a:r>
            <a:r>
              <a:rPr lang="en-US" sz="2000" dirty="0" smtClean="0">
                <a:solidFill>
                  <a:schemeClr val="bg1"/>
                </a:solidFill>
                <a:latin typeface="Times New Roman" pitchFamily="18" charset="0"/>
                <a:cs typeface="Times New Roman" pitchFamily="18" charset="0"/>
              </a:rPr>
              <a:t>-, which means “see” (the root of which also serves as the aorist for </a:t>
            </a:r>
            <a:r>
              <a:rPr lang="el-GR" sz="2000" dirty="0" smtClean="0">
                <a:solidFill>
                  <a:srgbClr val="FFFF00"/>
                </a:solidFill>
                <a:latin typeface="Palatino Linotype" pitchFamily="18" charset="0"/>
                <a:cs typeface="Times New Roman" pitchFamily="18" charset="0"/>
              </a:rPr>
              <a:t>ὁράω</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“see”). </a:t>
            </a:r>
          </a:p>
          <a:p>
            <a:endParaRPr lang="en-US" sz="2000" dirty="0">
              <a:solidFill>
                <a:schemeClr val="bg1"/>
              </a:solidFill>
              <a:latin typeface="Times New Roman" pitchFamily="18" charset="0"/>
              <a:cs typeface="Times New Roman" pitchFamily="18" charset="0"/>
            </a:endParaRPr>
          </a:p>
          <a:p>
            <a:r>
              <a:rPr lang="en-US" sz="2000" dirty="0" smtClean="0">
                <a:solidFill>
                  <a:schemeClr val="bg1"/>
                </a:solidFill>
                <a:latin typeface="Times New Roman" pitchFamily="18" charset="0"/>
                <a:cs typeface="Times New Roman" pitchFamily="18" charset="0"/>
              </a:rPr>
              <a:t>In the perfect </a:t>
            </a:r>
            <a:r>
              <a:rPr lang="el-GR" sz="2000" dirty="0">
                <a:solidFill>
                  <a:srgbClr val="FFFF00"/>
                </a:solidFill>
                <a:latin typeface="Palatino Linotype" pitchFamily="18" charset="0"/>
                <a:cs typeface="Times New Roman" pitchFamily="18" charset="0"/>
              </a:rPr>
              <a:t>οἶδα </a:t>
            </a:r>
            <a:r>
              <a:rPr lang="en-US" sz="2000" dirty="0" smtClean="0">
                <a:solidFill>
                  <a:schemeClr val="bg1"/>
                </a:solidFill>
                <a:latin typeface="Times New Roman" pitchFamily="18" charset="0"/>
                <a:cs typeface="Times New Roman" pitchFamily="18" charset="0"/>
              </a:rPr>
              <a:t>literally means “have seen” but it regularly means “</a:t>
            </a:r>
            <a:r>
              <a:rPr lang="en-US" sz="2000" dirty="0" smtClean="0">
                <a:solidFill>
                  <a:srgbClr val="FFFF00"/>
                </a:solidFill>
                <a:latin typeface="Times New Roman" pitchFamily="18" charset="0"/>
                <a:cs typeface="Times New Roman" pitchFamily="18" charset="0"/>
              </a:rPr>
              <a:t>know</a:t>
            </a:r>
            <a:r>
              <a:rPr lang="en-US" sz="2000" dirty="0" smtClean="0">
                <a:solidFill>
                  <a:schemeClr val="bg1"/>
                </a:solidFill>
                <a:latin typeface="Times New Roman" pitchFamily="18" charset="0"/>
                <a:cs typeface="Times New Roman" pitchFamily="18" charset="0"/>
              </a:rPr>
              <a:t>” (in the sense that what you have seen you know and understand). </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346744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39939" name="Text Box 3"/>
          <p:cNvSpPr txBox="1">
            <a:spLocks noChangeArrowheads="1"/>
          </p:cNvSpPr>
          <p:nvPr/>
        </p:nvSpPr>
        <p:spPr bwMode="auto">
          <a:xfrm>
            <a:off x="762000" y="2057400"/>
            <a:ext cx="79248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2800" dirty="0">
                <a:solidFill>
                  <a:srgbClr val="FFFF00"/>
                </a:solidFill>
                <a:cs typeface="Times New Roman" pitchFamily="18" charset="0"/>
              </a:rPr>
              <a:t>From Unit 17: </a:t>
            </a:r>
            <a:r>
              <a:rPr lang="en-US" sz="2800" b="1" dirty="0" smtClean="0">
                <a:solidFill>
                  <a:srgbClr val="FFFF00"/>
                </a:solidFill>
                <a:cs typeface="Times New Roman" pitchFamily="18" charset="0"/>
              </a:rPr>
              <a:t>Middle </a:t>
            </a:r>
            <a:r>
              <a:rPr lang="en-US" sz="2800" b="1" dirty="0">
                <a:solidFill>
                  <a:srgbClr val="FFFF00"/>
                </a:solidFill>
                <a:cs typeface="Times New Roman" pitchFamily="18" charset="0"/>
              </a:rPr>
              <a:t>participles  </a:t>
            </a:r>
          </a:p>
          <a:p>
            <a:pPr>
              <a:buFontTx/>
              <a:buChar char="•"/>
              <a:defRPr/>
            </a:pPr>
            <a:r>
              <a:rPr lang="el-GR" dirty="0" smtClean="0">
                <a:solidFill>
                  <a:schemeClr val="bg1"/>
                </a:solidFill>
              </a:rPr>
              <a:t> </a:t>
            </a:r>
            <a:r>
              <a:rPr lang="en-US" dirty="0">
                <a:solidFill>
                  <a:schemeClr val="bg1"/>
                </a:solidFill>
              </a:rPr>
              <a:t>All participles in the </a:t>
            </a:r>
            <a:r>
              <a:rPr lang="en-US" dirty="0">
                <a:solidFill>
                  <a:srgbClr val="FFFF00"/>
                </a:solidFill>
              </a:rPr>
              <a:t>middle</a:t>
            </a:r>
            <a:r>
              <a:rPr lang="en-US" dirty="0">
                <a:solidFill>
                  <a:schemeClr val="bg1"/>
                </a:solidFill>
              </a:rPr>
              <a:t> voice have the marker -</a:t>
            </a:r>
            <a:r>
              <a:rPr lang="el-GR" dirty="0">
                <a:solidFill>
                  <a:srgbClr val="FFFF00"/>
                </a:solidFill>
                <a:latin typeface="Palatino Linotype" pitchFamily="18" charset="0"/>
              </a:rPr>
              <a:t>μεν</a:t>
            </a:r>
            <a:r>
              <a:rPr lang="en-US" dirty="0">
                <a:solidFill>
                  <a:schemeClr val="bg1"/>
                </a:solidFill>
              </a:rPr>
              <a:t>-. </a:t>
            </a:r>
          </a:p>
          <a:p>
            <a:pPr>
              <a:buFontTx/>
              <a:buChar char="•"/>
              <a:defRPr/>
            </a:pPr>
            <a:r>
              <a:rPr lang="en-US" dirty="0">
                <a:solidFill>
                  <a:schemeClr val="bg1"/>
                </a:solidFill>
              </a:rPr>
              <a:t> All participles in the </a:t>
            </a:r>
            <a:r>
              <a:rPr lang="en-US" dirty="0">
                <a:solidFill>
                  <a:srgbClr val="FFFF00"/>
                </a:solidFill>
              </a:rPr>
              <a:t>middle</a:t>
            </a:r>
            <a:r>
              <a:rPr lang="en-US" dirty="0">
                <a:solidFill>
                  <a:schemeClr val="bg1"/>
                </a:solidFill>
              </a:rPr>
              <a:t> voice use </a:t>
            </a:r>
            <a:r>
              <a:rPr lang="el-GR" dirty="0">
                <a:solidFill>
                  <a:schemeClr val="bg1"/>
                </a:solidFill>
                <a:latin typeface="Palatino Linotype" pitchFamily="18" charset="0"/>
              </a:rPr>
              <a:t>–</a:t>
            </a:r>
            <a:r>
              <a:rPr lang="el-GR" dirty="0">
                <a:solidFill>
                  <a:srgbClr val="FFFF00"/>
                </a:solidFill>
                <a:latin typeface="Palatino Linotype" pitchFamily="18" charset="0"/>
              </a:rPr>
              <a:t>ος</a:t>
            </a:r>
            <a:r>
              <a:rPr lang="el-GR" dirty="0">
                <a:solidFill>
                  <a:schemeClr val="bg1"/>
                </a:solidFill>
                <a:latin typeface="Palatino Linotype" pitchFamily="18" charset="0"/>
              </a:rPr>
              <a:t> –</a:t>
            </a:r>
            <a:r>
              <a:rPr lang="el-GR" dirty="0">
                <a:solidFill>
                  <a:srgbClr val="FFFF00"/>
                </a:solidFill>
                <a:latin typeface="Palatino Linotype" pitchFamily="18" charset="0"/>
              </a:rPr>
              <a:t>η</a:t>
            </a:r>
            <a:r>
              <a:rPr lang="el-GR" dirty="0">
                <a:solidFill>
                  <a:schemeClr val="bg1"/>
                </a:solidFill>
                <a:latin typeface="Palatino Linotype" pitchFamily="18" charset="0"/>
              </a:rPr>
              <a:t> –</a:t>
            </a:r>
            <a:r>
              <a:rPr lang="el-GR" dirty="0">
                <a:solidFill>
                  <a:srgbClr val="FFFF00"/>
                </a:solidFill>
                <a:latin typeface="Palatino Linotype" pitchFamily="18" charset="0"/>
              </a:rPr>
              <a:t>ον</a:t>
            </a:r>
            <a:r>
              <a:rPr lang="el-GR" dirty="0">
                <a:solidFill>
                  <a:schemeClr val="bg1"/>
                </a:solidFill>
                <a:latin typeface="Palatino Linotype" pitchFamily="18" charset="0"/>
              </a:rPr>
              <a:t> </a:t>
            </a:r>
            <a:r>
              <a:rPr lang="en-US" dirty="0">
                <a:solidFill>
                  <a:schemeClr val="bg1"/>
                </a:solidFill>
              </a:rPr>
              <a:t>endings. </a:t>
            </a:r>
            <a:endParaRPr lang="el-GR" dirty="0">
              <a:solidFill>
                <a:schemeClr val="bg1"/>
              </a:solidFill>
            </a:endParaRPr>
          </a:p>
          <a:p>
            <a:pPr>
              <a:buFontTx/>
              <a:buChar char="•"/>
              <a:defRPr/>
            </a:pPr>
            <a:endParaRPr lang="el-GR" dirty="0">
              <a:solidFill>
                <a:schemeClr val="bg1"/>
              </a:solidFill>
            </a:endParaRPr>
          </a:p>
          <a:p>
            <a:pPr>
              <a:buFontTx/>
              <a:buChar char="•"/>
              <a:defRPr/>
            </a:pPr>
            <a:r>
              <a:rPr lang="el-GR" dirty="0">
                <a:solidFill>
                  <a:schemeClr val="bg1"/>
                </a:solidFill>
              </a:rPr>
              <a:t> </a:t>
            </a:r>
            <a:r>
              <a:rPr lang="en-US" dirty="0" smtClean="0">
                <a:solidFill>
                  <a:schemeClr val="bg1"/>
                </a:solidFill>
              </a:rPr>
              <a:t>In other words, wherever the personal ending (or infinitive ending) would be, substitute: </a:t>
            </a:r>
            <a:endParaRPr lang="en-US" dirty="0">
              <a:solidFill>
                <a:schemeClr val="bg1"/>
              </a:solidFill>
            </a:endParaRPr>
          </a:p>
          <a:p>
            <a:pPr lvl="1">
              <a:defRPr/>
            </a:pPr>
            <a:r>
              <a:rPr lang="en-US" dirty="0">
                <a:solidFill>
                  <a:schemeClr val="bg1"/>
                </a:solidFill>
              </a:rPr>
              <a:t>	</a:t>
            </a:r>
            <a:r>
              <a:rPr lang="el-GR" dirty="0" smtClean="0">
                <a:solidFill>
                  <a:schemeClr val="bg1"/>
                </a:solidFill>
                <a:latin typeface="Palatino Linotype" pitchFamily="18" charset="0"/>
              </a:rPr>
              <a:t>–</a:t>
            </a:r>
            <a:r>
              <a:rPr lang="el-GR" u="sng" dirty="0" smtClean="0">
                <a:solidFill>
                  <a:schemeClr val="bg1"/>
                </a:solidFill>
                <a:latin typeface="Palatino Linotype" pitchFamily="18" charset="0"/>
              </a:rPr>
              <a:t>μεν</a:t>
            </a:r>
            <a:r>
              <a:rPr lang="el-GR" dirty="0" smtClean="0">
                <a:solidFill>
                  <a:srgbClr val="FFFF00"/>
                </a:solidFill>
                <a:latin typeface="Palatino Linotype" pitchFamily="18" charset="0"/>
              </a:rPr>
              <a:t>ος</a:t>
            </a:r>
            <a:r>
              <a:rPr lang="el-GR" dirty="0" smtClean="0">
                <a:solidFill>
                  <a:schemeClr val="bg1"/>
                </a:solidFill>
                <a:latin typeface="Palatino Linotype" pitchFamily="18" charset="0"/>
              </a:rPr>
              <a:t> –</a:t>
            </a:r>
            <a:r>
              <a:rPr lang="el-GR" u="sng" dirty="0" smtClean="0">
                <a:solidFill>
                  <a:schemeClr val="bg1"/>
                </a:solidFill>
                <a:latin typeface="Palatino Linotype" pitchFamily="18" charset="0"/>
              </a:rPr>
              <a:t>μέν</a:t>
            </a:r>
            <a:r>
              <a:rPr lang="el-GR" dirty="0" smtClean="0">
                <a:solidFill>
                  <a:srgbClr val="FFFF00"/>
                </a:solidFill>
                <a:latin typeface="Palatino Linotype" pitchFamily="18" charset="0"/>
              </a:rPr>
              <a:t>η</a:t>
            </a:r>
            <a:r>
              <a:rPr lang="el-GR" dirty="0" smtClean="0">
                <a:solidFill>
                  <a:schemeClr val="bg1"/>
                </a:solidFill>
                <a:latin typeface="Palatino Linotype" pitchFamily="18" charset="0"/>
              </a:rPr>
              <a:t> –</a:t>
            </a:r>
            <a:r>
              <a:rPr lang="el-GR" u="sng" dirty="0" smtClean="0">
                <a:solidFill>
                  <a:schemeClr val="bg1"/>
                </a:solidFill>
                <a:latin typeface="Palatino Linotype" pitchFamily="18" charset="0"/>
              </a:rPr>
              <a:t>μεν</a:t>
            </a:r>
            <a:r>
              <a:rPr lang="el-GR" dirty="0" smtClean="0">
                <a:solidFill>
                  <a:srgbClr val="FFFF00"/>
                </a:solidFill>
                <a:latin typeface="Palatino Linotype" pitchFamily="18" charset="0"/>
              </a:rPr>
              <a:t>ον</a:t>
            </a:r>
            <a:r>
              <a:rPr lang="el-GR" dirty="0" smtClean="0">
                <a:solidFill>
                  <a:schemeClr val="bg1"/>
                </a:solidFill>
                <a:latin typeface="Palatino Linotype" pitchFamily="18" charset="0"/>
              </a:rPr>
              <a:t> </a:t>
            </a:r>
            <a:endParaRPr lang="en-US" dirty="0">
              <a:solidFill>
                <a:schemeClr val="bg1"/>
              </a:solidFill>
              <a:latin typeface="Palatino Linotype" pitchFamily="18" charset="0"/>
            </a:endParaRPr>
          </a:p>
        </p:txBody>
      </p:sp>
    </p:spTree>
    <p:extLst>
      <p:ext uri="{BB962C8B-B14F-4D97-AF65-F5344CB8AC3E}">
        <p14:creationId xmlns:p14="http://schemas.microsoft.com/office/powerpoint/2010/main" val="3470598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r>
              <a:rPr lang="en-US" b="1" dirty="0">
                <a:solidFill>
                  <a:srgbClr val="FFFF00"/>
                </a:solidFill>
                <a:latin typeface="Times New Roman" pitchFamily="18" charset="0"/>
                <a:cs typeface="Times New Roman" pitchFamily="18" charset="0"/>
              </a:rPr>
              <a:t>Elementary Greek</a:t>
            </a:r>
            <a:endParaRPr lang="en-US" b="1" dirty="0" smtClean="0">
              <a:solidFill>
                <a:schemeClr val="bg1"/>
              </a:solidFill>
            </a:endParaRPr>
          </a:p>
        </p:txBody>
      </p:sp>
      <p:sp>
        <p:nvSpPr>
          <p:cNvPr id="39939" name="Text Box 3"/>
          <p:cNvSpPr txBox="1">
            <a:spLocks noChangeArrowheads="1"/>
          </p:cNvSpPr>
          <p:nvPr/>
        </p:nvSpPr>
        <p:spPr bwMode="auto">
          <a:xfrm>
            <a:off x="762000" y="1409617"/>
            <a:ext cx="792480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2800" b="1" dirty="0" smtClean="0">
                <a:solidFill>
                  <a:srgbClr val="FFFF00"/>
                </a:solidFill>
                <a:cs typeface="Times New Roman" pitchFamily="18" charset="0"/>
              </a:rPr>
              <a:t>Middle </a:t>
            </a:r>
            <a:r>
              <a:rPr lang="en-US" sz="2800" b="1" dirty="0">
                <a:solidFill>
                  <a:srgbClr val="FFFF00"/>
                </a:solidFill>
                <a:cs typeface="Times New Roman" pitchFamily="18" charset="0"/>
              </a:rPr>
              <a:t>participles  </a:t>
            </a:r>
            <a:endParaRPr lang="en-US" sz="2800" b="1" dirty="0" smtClean="0">
              <a:solidFill>
                <a:srgbClr val="FFFF00"/>
              </a:solidFill>
              <a:cs typeface="Times New Roman" pitchFamily="18" charset="0"/>
            </a:endParaRPr>
          </a:p>
          <a:p>
            <a:pPr marL="342900" indent="-342900">
              <a:buFont typeface="Arial" pitchFamily="34" charset="0"/>
              <a:buChar char="•"/>
              <a:defRPr/>
            </a:pPr>
            <a:r>
              <a:rPr lang="el-GR" dirty="0" smtClean="0">
                <a:solidFill>
                  <a:schemeClr val="bg1"/>
                </a:solidFill>
                <a:latin typeface="Palatino Linotype" pitchFamily="18" charset="0"/>
                <a:sym typeface="Wingdings" pitchFamily="2" charset="2"/>
              </a:rPr>
              <a:t>λυ</a:t>
            </a:r>
            <a:r>
              <a:rPr lang="el-GR" dirty="0" smtClean="0">
                <a:solidFill>
                  <a:srgbClr val="FFFF00"/>
                </a:solidFill>
                <a:latin typeface="Palatino Linotype" pitchFamily="18" charset="0"/>
              </a:rPr>
              <a:t>ό</a:t>
            </a:r>
            <a:r>
              <a:rPr lang="el-GR" u="sng" dirty="0" smtClean="0">
                <a:solidFill>
                  <a:srgbClr val="FFFF00"/>
                </a:solidFill>
                <a:latin typeface="Palatino Linotype" pitchFamily="18" charset="0"/>
              </a:rPr>
              <a:t>μεν</a:t>
            </a:r>
            <a:r>
              <a:rPr lang="el-GR" dirty="0" smtClean="0">
                <a:solidFill>
                  <a:srgbClr val="FFFF00"/>
                </a:solidFill>
                <a:latin typeface="Palatino Linotype" pitchFamily="18" charset="0"/>
              </a:rPr>
              <a:t>ος</a:t>
            </a:r>
            <a:r>
              <a:rPr lang="el-GR" dirty="0" smtClean="0">
                <a:solidFill>
                  <a:schemeClr val="bg1"/>
                </a:solidFill>
                <a:latin typeface="Palatino Linotype" pitchFamily="18" charset="0"/>
              </a:rPr>
              <a:t> </a:t>
            </a:r>
            <a:r>
              <a:rPr lang="el-GR" dirty="0">
                <a:solidFill>
                  <a:schemeClr val="bg1"/>
                </a:solidFill>
                <a:latin typeface="Palatino Linotype" pitchFamily="18" charset="0"/>
                <a:sym typeface="Wingdings" pitchFamily="2" charset="2"/>
              </a:rPr>
              <a:t>λυ</a:t>
            </a:r>
            <a:r>
              <a:rPr lang="el-GR" dirty="0">
                <a:solidFill>
                  <a:srgbClr val="FFFF00"/>
                </a:solidFill>
                <a:latin typeface="Palatino Linotype" pitchFamily="18" charset="0"/>
              </a:rPr>
              <a:t>ο</a:t>
            </a:r>
            <a:r>
              <a:rPr lang="el-GR" u="sng" dirty="0">
                <a:solidFill>
                  <a:srgbClr val="FFFF00"/>
                </a:solidFill>
                <a:latin typeface="Palatino Linotype" pitchFamily="18" charset="0"/>
              </a:rPr>
              <a:t>μέν</a:t>
            </a:r>
            <a:r>
              <a:rPr lang="el-GR" dirty="0">
                <a:solidFill>
                  <a:srgbClr val="FFFF00"/>
                </a:solidFill>
                <a:latin typeface="Palatino Linotype" pitchFamily="18" charset="0"/>
              </a:rPr>
              <a:t>η</a:t>
            </a:r>
            <a:r>
              <a:rPr lang="el-GR" dirty="0">
                <a:solidFill>
                  <a:schemeClr val="bg1"/>
                </a:solidFill>
                <a:latin typeface="Palatino Linotype" pitchFamily="18" charset="0"/>
              </a:rPr>
              <a:t> </a:t>
            </a:r>
            <a:r>
              <a:rPr lang="el-GR" dirty="0" smtClean="0">
                <a:solidFill>
                  <a:schemeClr val="bg1"/>
                </a:solidFill>
                <a:latin typeface="Palatino Linotype" pitchFamily="18" charset="0"/>
                <a:sym typeface="Wingdings" pitchFamily="2" charset="2"/>
              </a:rPr>
              <a:t>λυ</a:t>
            </a:r>
            <a:r>
              <a:rPr lang="el-GR" dirty="0" smtClean="0">
                <a:solidFill>
                  <a:srgbClr val="FFFF00"/>
                </a:solidFill>
                <a:latin typeface="Palatino Linotype" pitchFamily="18" charset="0"/>
              </a:rPr>
              <a:t>ό</a:t>
            </a:r>
            <a:r>
              <a:rPr lang="el-GR" u="sng" dirty="0" smtClean="0">
                <a:solidFill>
                  <a:srgbClr val="FFFF00"/>
                </a:solidFill>
                <a:latin typeface="Palatino Linotype" pitchFamily="18" charset="0"/>
              </a:rPr>
              <a:t>μεν</a:t>
            </a:r>
            <a:r>
              <a:rPr lang="el-GR" dirty="0" smtClean="0">
                <a:solidFill>
                  <a:srgbClr val="FFFF00"/>
                </a:solidFill>
                <a:latin typeface="Palatino Linotype" pitchFamily="18" charset="0"/>
              </a:rPr>
              <a:t>ον</a:t>
            </a:r>
            <a:r>
              <a:rPr lang="en-US" dirty="0" smtClean="0">
                <a:solidFill>
                  <a:srgbClr val="FFFF00"/>
                </a:solidFill>
                <a:latin typeface="Palatino Linotype" pitchFamily="18" charset="0"/>
              </a:rPr>
              <a:t> </a:t>
            </a:r>
            <a:r>
              <a:rPr lang="en-US" dirty="0" smtClean="0">
                <a:solidFill>
                  <a:schemeClr val="bg1"/>
                </a:solidFill>
                <a:cs typeface="Times New Roman" pitchFamily="18" charset="0"/>
              </a:rPr>
              <a:t>(present) </a:t>
            </a:r>
          </a:p>
          <a:p>
            <a:pPr marL="342900" indent="-342900">
              <a:buFont typeface="Arial" pitchFamily="34" charset="0"/>
              <a:buChar char="•"/>
              <a:defRPr/>
            </a:pPr>
            <a:r>
              <a:rPr lang="el-GR" dirty="0" smtClean="0">
                <a:solidFill>
                  <a:schemeClr val="bg1"/>
                </a:solidFill>
                <a:latin typeface="Palatino Linotype" pitchFamily="18" charset="0"/>
                <a:sym typeface="Wingdings" pitchFamily="2" charset="2"/>
              </a:rPr>
              <a:t>λυσ</a:t>
            </a:r>
            <a:r>
              <a:rPr lang="el-GR" dirty="0" smtClean="0">
                <a:solidFill>
                  <a:srgbClr val="FFFF00"/>
                </a:solidFill>
                <a:latin typeface="Palatino Linotype" pitchFamily="18" charset="0"/>
              </a:rPr>
              <a:t>ό</a:t>
            </a:r>
            <a:r>
              <a:rPr lang="el-GR" u="sng" dirty="0" smtClean="0">
                <a:solidFill>
                  <a:srgbClr val="FFFF00"/>
                </a:solidFill>
                <a:latin typeface="Palatino Linotype" pitchFamily="18" charset="0"/>
              </a:rPr>
              <a:t>μεν</a:t>
            </a:r>
            <a:r>
              <a:rPr lang="el-GR" dirty="0" smtClean="0">
                <a:solidFill>
                  <a:srgbClr val="FFFF00"/>
                </a:solidFill>
                <a:latin typeface="Palatino Linotype" pitchFamily="18" charset="0"/>
              </a:rPr>
              <a:t>ος</a:t>
            </a:r>
            <a:r>
              <a:rPr lang="el-GR" dirty="0" smtClean="0">
                <a:solidFill>
                  <a:schemeClr val="bg1"/>
                </a:solidFill>
                <a:latin typeface="Palatino Linotype" pitchFamily="18" charset="0"/>
              </a:rPr>
              <a:t> </a:t>
            </a:r>
            <a:r>
              <a:rPr lang="el-GR" dirty="0">
                <a:solidFill>
                  <a:schemeClr val="bg1"/>
                </a:solidFill>
                <a:latin typeface="Palatino Linotype" pitchFamily="18" charset="0"/>
                <a:sym typeface="Wingdings" pitchFamily="2" charset="2"/>
              </a:rPr>
              <a:t>λυσ</a:t>
            </a:r>
            <a:r>
              <a:rPr lang="el-GR" dirty="0">
                <a:solidFill>
                  <a:srgbClr val="FFFF00"/>
                </a:solidFill>
                <a:latin typeface="Palatino Linotype" pitchFamily="18" charset="0"/>
              </a:rPr>
              <a:t>ο</a:t>
            </a:r>
            <a:r>
              <a:rPr lang="el-GR" u="sng" dirty="0">
                <a:solidFill>
                  <a:srgbClr val="FFFF00"/>
                </a:solidFill>
                <a:latin typeface="Palatino Linotype" pitchFamily="18" charset="0"/>
              </a:rPr>
              <a:t>μέν</a:t>
            </a:r>
            <a:r>
              <a:rPr lang="el-GR" dirty="0">
                <a:solidFill>
                  <a:srgbClr val="FFFF00"/>
                </a:solidFill>
                <a:latin typeface="Palatino Linotype" pitchFamily="18" charset="0"/>
              </a:rPr>
              <a:t>η</a:t>
            </a:r>
            <a:r>
              <a:rPr lang="el-GR" dirty="0">
                <a:solidFill>
                  <a:schemeClr val="bg1"/>
                </a:solidFill>
                <a:latin typeface="Palatino Linotype" pitchFamily="18" charset="0"/>
              </a:rPr>
              <a:t> </a:t>
            </a:r>
            <a:r>
              <a:rPr lang="el-GR" dirty="0" smtClean="0">
                <a:solidFill>
                  <a:schemeClr val="bg1"/>
                </a:solidFill>
                <a:latin typeface="Palatino Linotype" pitchFamily="18" charset="0"/>
                <a:sym typeface="Wingdings" pitchFamily="2" charset="2"/>
              </a:rPr>
              <a:t>λυσ</a:t>
            </a:r>
            <a:r>
              <a:rPr lang="el-GR" dirty="0" smtClean="0">
                <a:solidFill>
                  <a:srgbClr val="FFFF00"/>
                </a:solidFill>
                <a:latin typeface="Palatino Linotype" pitchFamily="18" charset="0"/>
              </a:rPr>
              <a:t>ό</a:t>
            </a:r>
            <a:r>
              <a:rPr lang="el-GR" u="sng" dirty="0" smtClean="0">
                <a:solidFill>
                  <a:srgbClr val="FFFF00"/>
                </a:solidFill>
                <a:latin typeface="Palatino Linotype" pitchFamily="18" charset="0"/>
              </a:rPr>
              <a:t>μεν</a:t>
            </a:r>
            <a:r>
              <a:rPr lang="el-GR" dirty="0" smtClean="0">
                <a:solidFill>
                  <a:srgbClr val="FFFF00"/>
                </a:solidFill>
                <a:latin typeface="Palatino Linotype" pitchFamily="18" charset="0"/>
              </a:rPr>
              <a:t>ον </a:t>
            </a:r>
            <a:r>
              <a:rPr lang="en-US" dirty="0" smtClean="0">
                <a:solidFill>
                  <a:schemeClr val="bg1"/>
                </a:solidFill>
                <a:cs typeface="Times New Roman" pitchFamily="18" charset="0"/>
              </a:rPr>
              <a:t>(future) </a:t>
            </a:r>
            <a:endParaRPr lang="el-GR" dirty="0" smtClean="0">
              <a:solidFill>
                <a:srgbClr val="FFFF00"/>
              </a:solidFill>
              <a:latin typeface="Palatino Linotype" pitchFamily="18" charset="0"/>
            </a:endParaRPr>
          </a:p>
          <a:p>
            <a:pPr marL="342900" lvl="1" indent="-342900">
              <a:buFont typeface="Arial" pitchFamily="34" charset="0"/>
              <a:buChar char="•"/>
              <a:defRPr/>
            </a:pPr>
            <a:r>
              <a:rPr lang="el-GR" dirty="0">
                <a:solidFill>
                  <a:schemeClr val="bg1"/>
                </a:solidFill>
                <a:latin typeface="Palatino Linotype" pitchFamily="18" charset="0"/>
                <a:sym typeface="Wingdings" pitchFamily="2" charset="2"/>
              </a:rPr>
              <a:t>λυσ</a:t>
            </a:r>
            <a:r>
              <a:rPr lang="el-GR" dirty="0">
                <a:solidFill>
                  <a:srgbClr val="FFFF00"/>
                </a:solidFill>
                <a:latin typeface="Palatino Linotype" pitchFamily="18" charset="0"/>
              </a:rPr>
              <a:t>ά</a:t>
            </a:r>
            <a:r>
              <a:rPr lang="el-GR" u="sng" dirty="0">
                <a:solidFill>
                  <a:srgbClr val="FFFF00"/>
                </a:solidFill>
                <a:latin typeface="Palatino Linotype" pitchFamily="18" charset="0"/>
              </a:rPr>
              <a:t>μεν</a:t>
            </a:r>
            <a:r>
              <a:rPr lang="el-GR" dirty="0">
                <a:solidFill>
                  <a:srgbClr val="FFFF00"/>
                </a:solidFill>
                <a:latin typeface="Palatino Linotype" pitchFamily="18" charset="0"/>
              </a:rPr>
              <a:t>ος</a:t>
            </a:r>
            <a:r>
              <a:rPr lang="el-GR" dirty="0">
                <a:solidFill>
                  <a:schemeClr val="bg1"/>
                </a:solidFill>
                <a:latin typeface="Palatino Linotype" pitchFamily="18" charset="0"/>
              </a:rPr>
              <a:t> </a:t>
            </a:r>
            <a:r>
              <a:rPr lang="el-GR" dirty="0">
                <a:solidFill>
                  <a:schemeClr val="bg1"/>
                </a:solidFill>
                <a:latin typeface="Palatino Linotype" pitchFamily="18" charset="0"/>
                <a:sym typeface="Wingdings" pitchFamily="2" charset="2"/>
              </a:rPr>
              <a:t>λυσ</a:t>
            </a:r>
            <a:r>
              <a:rPr lang="el-GR" dirty="0">
                <a:solidFill>
                  <a:srgbClr val="FFFF00"/>
                </a:solidFill>
                <a:latin typeface="Palatino Linotype" pitchFamily="18" charset="0"/>
              </a:rPr>
              <a:t>α</a:t>
            </a:r>
            <a:r>
              <a:rPr lang="el-GR" u="sng" dirty="0">
                <a:solidFill>
                  <a:srgbClr val="FFFF00"/>
                </a:solidFill>
                <a:latin typeface="Palatino Linotype" pitchFamily="18" charset="0"/>
              </a:rPr>
              <a:t>μέν</a:t>
            </a:r>
            <a:r>
              <a:rPr lang="el-GR" dirty="0">
                <a:solidFill>
                  <a:srgbClr val="FFFF00"/>
                </a:solidFill>
                <a:latin typeface="Palatino Linotype" pitchFamily="18" charset="0"/>
              </a:rPr>
              <a:t>η</a:t>
            </a:r>
            <a:r>
              <a:rPr lang="el-GR" dirty="0">
                <a:solidFill>
                  <a:schemeClr val="bg1"/>
                </a:solidFill>
                <a:latin typeface="Palatino Linotype" pitchFamily="18" charset="0"/>
              </a:rPr>
              <a:t> </a:t>
            </a:r>
            <a:r>
              <a:rPr lang="el-GR" dirty="0">
                <a:solidFill>
                  <a:schemeClr val="bg1"/>
                </a:solidFill>
                <a:latin typeface="Palatino Linotype" pitchFamily="18" charset="0"/>
                <a:sym typeface="Wingdings" pitchFamily="2" charset="2"/>
              </a:rPr>
              <a:t>λυσ</a:t>
            </a:r>
            <a:r>
              <a:rPr lang="el-GR" dirty="0">
                <a:solidFill>
                  <a:srgbClr val="FFFF00"/>
                </a:solidFill>
                <a:latin typeface="Palatino Linotype" pitchFamily="18" charset="0"/>
              </a:rPr>
              <a:t>ά</a:t>
            </a:r>
            <a:r>
              <a:rPr lang="el-GR" u="sng" dirty="0">
                <a:solidFill>
                  <a:srgbClr val="FFFF00"/>
                </a:solidFill>
                <a:latin typeface="Palatino Linotype" pitchFamily="18" charset="0"/>
              </a:rPr>
              <a:t>μεν</a:t>
            </a:r>
            <a:r>
              <a:rPr lang="el-GR" dirty="0">
                <a:solidFill>
                  <a:srgbClr val="FFFF00"/>
                </a:solidFill>
                <a:latin typeface="Palatino Linotype" pitchFamily="18" charset="0"/>
              </a:rPr>
              <a:t>ον</a:t>
            </a:r>
            <a:r>
              <a:rPr lang="el-GR" dirty="0">
                <a:solidFill>
                  <a:schemeClr val="bg1"/>
                </a:solidFill>
                <a:latin typeface="Palatino Linotype" pitchFamily="18" charset="0"/>
              </a:rPr>
              <a:t> </a:t>
            </a:r>
            <a:r>
              <a:rPr lang="en-US" dirty="0" smtClean="0">
                <a:solidFill>
                  <a:schemeClr val="bg1"/>
                </a:solidFill>
                <a:cs typeface="Times New Roman" pitchFamily="18" charset="0"/>
              </a:rPr>
              <a:t>(aorist) </a:t>
            </a:r>
            <a:endParaRPr lang="el-GR" dirty="0" smtClean="0">
              <a:solidFill>
                <a:schemeClr val="bg1"/>
              </a:solidFill>
              <a:latin typeface="Palatino Linotype" pitchFamily="18" charset="0"/>
            </a:endParaRPr>
          </a:p>
          <a:p>
            <a:pPr marL="342900" lvl="1" indent="-342900">
              <a:buFont typeface="Arial" pitchFamily="34" charset="0"/>
              <a:buChar char="•"/>
              <a:defRPr/>
            </a:pPr>
            <a:r>
              <a:rPr lang="el-GR" dirty="0" smtClean="0">
                <a:solidFill>
                  <a:schemeClr val="bg1"/>
                </a:solidFill>
                <a:latin typeface="Palatino Linotype" pitchFamily="18" charset="0"/>
                <a:sym typeface="Wingdings" pitchFamily="2" charset="2"/>
              </a:rPr>
              <a:t>λαβ</a:t>
            </a:r>
            <a:r>
              <a:rPr lang="el-GR" dirty="0" smtClean="0">
                <a:solidFill>
                  <a:srgbClr val="FFFF00"/>
                </a:solidFill>
                <a:latin typeface="Palatino Linotype" pitchFamily="18" charset="0"/>
              </a:rPr>
              <a:t>ο</a:t>
            </a:r>
            <a:r>
              <a:rPr lang="el-GR" u="sng" dirty="0" smtClean="0">
                <a:solidFill>
                  <a:srgbClr val="FFFF00"/>
                </a:solidFill>
                <a:latin typeface="Palatino Linotype" pitchFamily="18" charset="0"/>
              </a:rPr>
              <a:t>μέν</a:t>
            </a:r>
            <a:r>
              <a:rPr lang="el-GR" dirty="0" smtClean="0">
                <a:solidFill>
                  <a:srgbClr val="FFFF00"/>
                </a:solidFill>
                <a:latin typeface="Palatino Linotype" pitchFamily="18" charset="0"/>
              </a:rPr>
              <a:t>ος</a:t>
            </a:r>
            <a:r>
              <a:rPr lang="el-GR" dirty="0" smtClean="0">
                <a:solidFill>
                  <a:schemeClr val="bg1"/>
                </a:solidFill>
                <a:latin typeface="Palatino Linotype" pitchFamily="18" charset="0"/>
              </a:rPr>
              <a:t> </a:t>
            </a:r>
            <a:r>
              <a:rPr lang="el-GR" dirty="0" smtClean="0">
                <a:solidFill>
                  <a:schemeClr val="bg1"/>
                </a:solidFill>
                <a:latin typeface="Palatino Linotype" pitchFamily="18" charset="0"/>
                <a:sym typeface="Wingdings" pitchFamily="2" charset="2"/>
              </a:rPr>
              <a:t>λαβ</a:t>
            </a:r>
            <a:r>
              <a:rPr lang="el-GR" dirty="0" smtClean="0">
                <a:solidFill>
                  <a:srgbClr val="FFFF00"/>
                </a:solidFill>
                <a:latin typeface="Palatino Linotype" pitchFamily="18" charset="0"/>
              </a:rPr>
              <a:t>ο</a:t>
            </a:r>
            <a:r>
              <a:rPr lang="el-GR" u="sng" dirty="0" smtClean="0">
                <a:solidFill>
                  <a:srgbClr val="FFFF00"/>
                </a:solidFill>
                <a:latin typeface="Palatino Linotype" pitchFamily="18" charset="0"/>
              </a:rPr>
              <a:t>μέν</a:t>
            </a:r>
            <a:r>
              <a:rPr lang="el-GR" dirty="0" smtClean="0">
                <a:solidFill>
                  <a:srgbClr val="FFFF00"/>
                </a:solidFill>
                <a:latin typeface="Palatino Linotype" pitchFamily="18" charset="0"/>
              </a:rPr>
              <a:t>η</a:t>
            </a:r>
            <a:r>
              <a:rPr lang="el-GR" dirty="0" smtClean="0">
                <a:solidFill>
                  <a:schemeClr val="bg1"/>
                </a:solidFill>
                <a:latin typeface="Palatino Linotype" pitchFamily="18" charset="0"/>
              </a:rPr>
              <a:t> </a:t>
            </a:r>
            <a:r>
              <a:rPr lang="el-GR" dirty="0" smtClean="0">
                <a:solidFill>
                  <a:schemeClr val="bg1"/>
                </a:solidFill>
                <a:latin typeface="Palatino Linotype" pitchFamily="18" charset="0"/>
                <a:sym typeface="Wingdings" pitchFamily="2" charset="2"/>
              </a:rPr>
              <a:t>λαβ</a:t>
            </a:r>
            <a:r>
              <a:rPr lang="el-GR" dirty="0" smtClean="0">
                <a:solidFill>
                  <a:srgbClr val="FFFF00"/>
                </a:solidFill>
                <a:latin typeface="Palatino Linotype" pitchFamily="18" charset="0"/>
              </a:rPr>
              <a:t>ο</a:t>
            </a:r>
            <a:r>
              <a:rPr lang="el-GR" u="sng" dirty="0" smtClean="0">
                <a:solidFill>
                  <a:srgbClr val="FFFF00"/>
                </a:solidFill>
                <a:latin typeface="Palatino Linotype" pitchFamily="18" charset="0"/>
              </a:rPr>
              <a:t>μέν</a:t>
            </a:r>
            <a:r>
              <a:rPr lang="el-GR" dirty="0" smtClean="0">
                <a:solidFill>
                  <a:srgbClr val="FFFF00"/>
                </a:solidFill>
                <a:latin typeface="Palatino Linotype" pitchFamily="18" charset="0"/>
              </a:rPr>
              <a:t>ον</a:t>
            </a:r>
            <a:r>
              <a:rPr lang="el-GR" dirty="0" smtClean="0">
                <a:solidFill>
                  <a:schemeClr val="bg1"/>
                </a:solidFill>
                <a:latin typeface="Palatino Linotype" pitchFamily="18" charset="0"/>
              </a:rPr>
              <a:t> </a:t>
            </a:r>
            <a:r>
              <a:rPr lang="en-US" dirty="0">
                <a:solidFill>
                  <a:schemeClr val="bg1"/>
                </a:solidFill>
                <a:cs typeface="Times New Roman" pitchFamily="18" charset="0"/>
              </a:rPr>
              <a:t>(aorist) </a:t>
            </a:r>
            <a:endParaRPr lang="el-GR" dirty="0" smtClean="0">
              <a:solidFill>
                <a:schemeClr val="bg1"/>
              </a:solidFill>
              <a:latin typeface="Palatino Linotype" pitchFamily="18" charset="0"/>
            </a:endParaRPr>
          </a:p>
          <a:p>
            <a:pPr marL="1028700" lvl="2" indent="-342900">
              <a:buFont typeface="Arial" pitchFamily="34" charset="0"/>
              <a:buChar char="•"/>
              <a:defRPr/>
            </a:pPr>
            <a:r>
              <a:rPr lang="en-US" sz="2000" dirty="0" smtClean="0">
                <a:solidFill>
                  <a:schemeClr val="bg1"/>
                </a:solidFill>
              </a:rPr>
              <a:t>Note </a:t>
            </a:r>
            <a:r>
              <a:rPr lang="en-US" sz="2000" dirty="0">
                <a:solidFill>
                  <a:schemeClr val="bg1"/>
                </a:solidFill>
              </a:rPr>
              <a:t>that the accent remains fixed on the -</a:t>
            </a:r>
            <a:r>
              <a:rPr lang="el-GR" sz="2000" dirty="0">
                <a:solidFill>
                  <a:srgbClr val="FFFF00"/>
                </a:solidFill>
                <a:latin typeface="Palatino Linotype" pitchFamily="18" charset="0"/>
              </a:rPr>
              <a:t>μεν</a:t>
            </a:r>
            <a:r>
              <a:rPr lang="en-US" sz="2000" dirty="0">
                <a:solidFill>
                  <a:schemeClr val="bg1"/>
                </a:solidFill>
              </a:rPr>
              <a:t>- marker. </a:t>
            </a:r>
            <a:endParaRPr lang="en-US" sz="2000" dirty="0" smtClean="0">
              <a:solidFill>
                <a:schemeClr val="bg1"/>
              </a:solidFill>
            </a:endParaRPr>
          </a:p>
          <a:p>
            <a:pPr marL="342900" lvl="1" indent="-342900">
              <a:buFont typeface="Arial" pitchFamily="34" charset="0"/>
              <a:buChar char="•"/>
              <a:defRPr/>
            </a:pPr>
            <a:r>
              <a:rPr lang="el-GR" dirty="0" smtClean="0">
                <a:solidFill>
                  <a:schemeClr val="bg1"/>
                </a:solidFill>
                <a:latin typeface="Palatino Linotype" pitchFamily="18" charset="0"/>
              </a:rPr>
              <a:t>δεικνύ</a:t>
            </a:r>
            <a:r>
              <a:rPr lang="el-GR" u="sng" dirty="0" smtClean="0">
                <a:solidFill>
                  <a:srgbClr val="FFFF00"/>
                </a:solidFill>
                <a:latin typeface="Palatino Linotype" pitchFamily="18" charset="0"/>
              </a:rPr>
              <a:t>μεν</a:t>
            </a:r>
            <a:r>
              <a:rPr lang="el-GR" dirty="0" smtClean="0">
                <a:solidFill>
                  <a:srgbClr val="FFFF00"/>
                </a:solidFill>
                <a:latin typeface="Palatino Linotype" pitchFamily="18" charset="0"/>
              </a:rPr>
              <a:t>ος </a:t>
            </a:r>
            <a:r>
              <a:rPr lang="el-GR" dirty="0">
                <a:solidFill>
                  <a:srgbClr val="FFFF00"/>
                </a:solidFill>
                <a:latin typeface="Palatino Linotype" pitchFamily="18" charset="0"/>
              </a:rPr>
              <a:t>-η -ον </a:t>
            </a:r>
            <a:r>
              <a:rPr lang="en-US" dirty="0" smtClean="0">
                <a:solidFill>
                  <a:schemeClr val="bg1"/>
                </a:solidFill>
                <a:cs typeface="Times New Roman" pitchFamily="18" charset="0"/>
              </a:rPr>
              <a:t>(</a:t>
            </a:r>
            <a:r>
              <a:rPr lang="en-US" dirty="0">
                <a:solidFill>
                  <a:schemeClr val="bg1"/>
                </a:solidFill>
                <a:cs typeface="Times New Roman" pitchFamily="18" charset="0"/>
              </a:rPr>
              <a:t>present</a:t>
            </a:r>
            <a:r>
              <a:rPr lang="en-US" dirty="0" smtClean="0">
                <a:solidFill>
                  <a:schemeClr val="bg1"/>
                </a:solidFill>
                <a:cs typeface="Times New Roman" pitchFamily="18" charset="0"/>
              </a:rPr>
              <a:t>)   </a:t>
            </a:r>
          </a:p>
          <a:p>
            <a:pPr marL="342900" lvl="1" indent="-342900">
              <a:buFont typeface="Arial" pitchFamily="34" charset="0"/>
              <a:buChar char="•"/>
              <a:defRPr/>
            </a:pPr>
            <a:endParaRPr lang="en-US" dirty="0" smtClean="0">
              <a:solidFill>
                <a:schemeClr val="bg1"/>
              </a:solidFill>
              <a:cs typeface="Times New Roman" pitchFamily="18" charset="0"/>
            </a:endParaRPr>
          </a:p>
          <a:p>
            <a:pPr marL="342900" lvl="1" indent="-342900">
              <a:buFont typeface="Arial" pitchFamily="34" charset="0"/>
              <a:buChar char="•"/>
              <a:defRPr/>
            </a:pPr>
            <a:r>
              <a:rPr lang="el-GR" dirty="0" smtClean="0">
                <a:solidFill>
                  <a:schemeClr val="bg1"/>
                </a:solidFill>
                <a:latin typeface="Palatino Linotype" pitchFamily="18" charset="0"/>
                <a:sym typeface="Wingdings" pitchFamily="2" charset="2"/>
              </a:rPr>
              <a:t>λελυ</a:t>
            </a:r>
            <a:r>
              <a:rPr lang="el-GR" u="sng" dirty="0" smtClean="0">
                <a:solidFill>
                  <a:srgbClr val="FFFF00"/>
                </a:solidFill>
                <a:latin typeface="Palatino Linotype" pitchFamily="18" charset="0"/>
              </a:rPr>
              <a:t>μέν</a:t>
            </a:r>
            <a:r>
              <a:rPr lang="el-GR" dirty="0" smtClean="0">
                <a:solidFill>
                  <a:srgbClr val="FFFF00"/>
                </a:solidFill>
                <a:latin typeface="Palatino Linotype" pitchFamily="18" charset="0"/>
              </a:rPr>
              <a:t>ος</a:t>
            </a:r>
            <a:r>
              <a:rPr lang="el-GR" dirty="0" smtClean="0">
                <a:solidFill>
                  <a:schemeClr val="bg1"/>
                </a:solidFill>
                <a:latin typeface="Palatino Linotype" pitchFamily="18" charset="0"/>
              </a:rPr>
              <a:t> </a:t>
            </a:r>
            <a:r>
              <a:rPr lang="el-GR" dirty="0">
                <a:solidFill>
                  <a:schemeClr val="bg1"/>
                </a:solidFill>
                <a:latin typeface="Palatino Linotype" pitchFamily="18" charset="0"/>
                <a:sym typeface="Wingdings" pitchFamily="2" charset="2"/>
              </a:rPr>
              <a:t>λελυ</a:t>
            </a:r>
            <a:r>
              <a:rPr lang="el-GR" u="sng" dirty="0" smtClean="0">
                <a:solidFill>
                  <a:srgbClr val="FFFF00"/>
                </a:solidFill>
                <a:latin typeface="Palatino Linotype" pitchFamily="18" charset="0"/>
              </a:rPr>
              <a:t>μέν</a:t>
            </a:r>
            <a:r>
              <a:rPr lang="el-GR" dirty="0" smtClean="0">
                <a:solidFill>
                  <a:srgbClr val="FFFF00"/>
                </a:solidFill>
                <a:latin typeface="Palatino Linotype" pitchFamily="18" charset="0"/>
              </a:rPr>
              <a:t>η</a:t>
            </a:r>
            <a:r>
              <a:rPr lang="el-GR" dirty="0" smtClean="0">
                <a:solidFill>
                  <a:schemeClr val="bg1"/>
                </a:solidFill>
                <a:latin typeface="Palatino Linotype" pitchFamily="18" charset="0"/>
              </a:rPr>
              <a:t> </a:t>
            </a:r>
            <a:r>
              <a:rPr lang="el-GR" dirty="0">
                <a:solidFill>
                  <a:schemeClr val="bg1"/>
                </a:solidFill>
                <a:latin typeface="Palatino Linotype" pitchFamily="18" charset="0"/>
                <a:sym typeface="Wingdings" pitchFamily="2" charset="2"/>
              </a:rPr>
              <a:t>λελυ</a:t>
            </a:r>
            <a:r>
              <a:rPr lang="el-GR" u="sng" dirty="0" smtClean="0">
                <a:solidFill>
                  <a:srgbClr val="FFFF00"/>
                </a:solidFill>
                <a:latin typeface="Palatino Linotype" pitchFamily="18" charset="0"/>
              </a:rPr>
              <a:t>μέν</a:t>
            </a:r>
            <a:r>
              <a:rPr lang="el-GR" dirty="0" smtClean="0">
                <a:solidFill>
                  <a:srgbClr val="FFFF00"/>
                </a:solidFill>
                <a:latin typeface="Palatino Linotype" pitchFamily="18" charset="0"/>
              </a:rPr>
              <a:t>ον</a:t>
            </a:r>
            <a:r>
              <a:rPr lang="el-GR" dirty="0" smtClean="0">
                <a:solidFill>
                  <a:schemeClr val="bg1"/>
                </a:solidFill>
                <a:latin typeface="Palatino Linotype" pitchFamily="18" charset="0"/>
              </a:rPr>
              <a:t> </a:t>
            </a:r>
            <a:r>
              <a:rPr lang="en-US" dirty="0" smtClean="0">
                <a:solidFill>
                  <a:schemeClr val="bg1"/>
                </a:solidFill>
                <a:cs typeface="Times New Roman" pitchFamily="18" charset="0"/>
              </a:rPr>
              <a:t>(perfect) </a:t>
            </a:r>
            <a:endParaRPr lang="el-GR" dirty="0">
              <a:solidFill>
                <a:schemeClr val="bg1"/>
              </a:solidFill>
              <a:latin typeface="Palatino Linotype" pitchFamily="18" charset="0"/>
            </a:endParaRPr>
          </a:p>
          <a:p>
            <a:pPr marL="342900" lvl="1" indent="-342900">
              <a:buFont typeface="Arial" pitchFamily="34" charset="0"/>
              <a:buChar char="•"/>
              <a:defRPr/>
            </a:pPr>
            <a:r>
              <a:rPr lang="el-GR" dirty="0" smtClean="0">
                <a:solidFill>
                  <a:schemeClr val="bg1"/>
                </a:solidFill>
                <a:latin typeface="Palatino Linotype" pitchFamily="18" charset="0"/>
                <a:sym typeface="Wingdings" pitchFamily="2" charset="2"/>
              </a:rPr>
              <a:t>δεδειγ</a:t>
            </a:r>
            <a:r>
              <a:rPr lang="el-GR" u="sng" dirty="0" smtClean="0">
                <a:solidFill>
                  <a:srgbClr val="FFFF00"/>
                </a:solidFill>
                <a:latin typeface="Palatino Linotype" pitchFamily="18" charset="0"/>
              </a:rPr>
              <a:t>μέν</a:t>
            </a:r>
            <a:r>
              <a:rPr lang="el-GR" dirty="0" smtClean="0">
                <a:solidFill>
                  <a:srgbClr val="FFFF00"/>
                </a:solidFill>
                <a:latin typeface="Palatino Linotype" pitchFamily="18" charset="0"/>
              </a:rPr>
              <a:t>ος</a:t>
            </a:r>
            <a:r>
              <a:rPr lang="el-GR" dirty="0" smtClean="0">
                <a:solidFill>
                  <a:schemeClr val="bg1"/>
                </a:solidFill>
                <a:latin typeface="Palatino Linotype" pitchFamily="18" charset="0"/>
              </a:rPr>
              <a:t> </a:t>
            </a:r>
            <a:r>
              <a:rPr lang="el-GR" dirty="0">
                <a:solidFill>
                  <a:schemeClr val="bg1"/>
                </a:solidFill>
                <a:latin typeface="Palatino Linotype" pitchFamily="18" charset="0"/>
                <a:sym typeface="Wingdings" pitchFamily="2" charset="2"/>
              </a:rPr>
              <a:t>δεδειγ</a:t>
            </a:r>
            <a:r>
              <a:rPr lang="el-GR" u="sng" dirty="0" smtClean="0">
                <a:solidFill>
                  <a:srgbClr val="FFFF00"/>
                </a:solidFill>
                <a:latin typeface="Palatino Linotype" pitchFamily="18" charset="0"/>
              </a:rPr>
              <a:t>μέν</a:t>
            </a:r>
            <a:r>
              <a:rPr lang="el-GR" dirty="0" smtClean="0">
                <a:solidFill>
                  <a:srgbClr val="FFFF00"/>
                </a:solidFill>
                <a:latin typeface="Palatino Linotype" pitchFamily="18" charset="0"/>
              </a:rPr>
              <a:t>η</a:t>
            </a:r>
            <a:r>
              <a:rPr lang="el-GR" dirty="0" smtClean="0">
                <a:solidFill>
                  <a:schemeClr val="bg1"/>
                </a:solidFill>
                <a:latin typeface="Palatino Linotype" pitchFamily="18" charset="0"/>
              </a:rPr>
              <a:t> </a:t>
            </a:r>
            <a:r>
              <a:rPr lang="el-GR" dirty="0">
                <a:solidFill>
                  <a:schemeClr val="bg1"/>
                </a:solidFill>
                <a:latin typeface="Palatino Linotype" pitchFamily="18" charset="0"/>
                <a:sym typeface="Wingdings" pitchFamily="2" charset="2"/>
              </a:rPr>
              <a:t>δεδειγ</a:t>
            </a:r>
            <a:r>
              <a:rPr lang="el-GR" u="sng" dirty="0" smtClean="0">
                <a:solidFill>
                  <a:srgbClr val="FFFF00"/>
                </a:solidFill>
                <a:latin typeface="Palatino Linotype" pitchFamily="18" charset="0"/>
              </a:rPr>
              <a:t>μέν</a:t>
            </a:r>
            <a:r>
              <a:rPr lang="el-GR" dirty="0" smtClean="0">
                <a:solidFill>
                  <a:srgbClr val="FFFF00"/>
                </a:solidFill>
                <a:latin typeface="Palatino Linotype" pitchFamily="18" charset="0"/>
              </a:rPr>
              <a:t>ον</a:t>
            </a:r>
            <a:r>
              <a:rPr lang="el-GR" dirty="0" smtClean="0">
                <a:solidFill>
                  <a:schemeClr val="bg1"/>
                </a:solidFill>
                <a:latin typeface="Palatino Linotype" pitchFamily="18" charset="0"/>
              </a:rPr>
              <a:t> </a:t>
            </a:r>
            <a:r>
              <a:rPr lang="en-US" dirty="0" smtClean="0">
                <a:solidFill>
                  <a:schemeClr val="bg1"/>
                </a:solidFill>
                <a:cs typeface="Times New Roman" pitchFamily="18" charset="0"/>
              </a:rPr>
              <a:t>(perfect) </a:t>
            </a:r>
            <a:endParaRPr lang="el-GR" dirty="0">
              <a:solidFill>
                <a:schemeClr val="bg1"/>
              </a:solidFill>
              <a:latin typeface="Palatino Linotype" pitchFamily="18" charset="0"/>
            </a:endParaRPr>
          </a:p>
          <a:p>
            <a:pPr marL="1028700" lvl="2" indent="-342900">
              <a:buFont typeface="Arial" pitchFamily="34" charset="0"/>
              <a:buChar char="•"/>
              <a:defRPr/>
            </a:pPr>
            <a:r>
              <a:rPr lang="en-US" sz="2000" dirty="0" smtClean="0">
                <a:solidFill>
                  <a:schemeClr val="bg1"/>
                </a:solidFill>
              </a:rPr>
              <a:t>Note </a:t>
            </a:r>
            <a:r>
              <a:rPr lang="en-US" sz="2000" dirty="0">
                <a:solidFill>
                  <a:schemeClr val="bg1"/>
                </a:solidFill>
              </a:rPr>
              <a:t>that the accent remains fixed on the -</a:t>
            </a:r>
            <a:r>
              <a:rPr lang="el-GR" sz="2000" dirty="0">
                <a:solidFill>
                  <a:srgbClr val="FFFF00"/>
                </a:solidFill>
                <a:latin typeface="Palatino Linotype" pitchFamily="18" charset="0"/>
              </a:rPr>
              <a:t>μεν</a:t>
            </a:r>
            <a:r>
              <a:rPr lang="en-US" sz="2000" dirty="0">
                <a:solidFill>
                  <a:schemeClr val="bg1"/>
                </a:solidFill>
              </a:rPr>
              <a:t>- marker. </a:t>
            </a:r>
          </a:p>
          <a:p>
            <a:pPr marL="342900" lvl="1" indent="-342900">
              <a:buFont typeface="Arial" pitchFamily="34" charset="0"/>
              <a:buChar char="•"/>
              <a:defRPr/>
            </a:pPr>
            <a:endParaRPr lang="en-US" dirty="0">
              <a:solidFill>
                <a:srgbClr val="FFFF00"/>
              </a:solidFill>
              <a:latin typeface="Palatino Linotype" pitchFamily="18" charset="0"/>
            </a:endParaRPr>
          </a:p>
        </p:txBody>
      </p:sp>
    </p:spTree>
    <p:extLst>
      <p:ext uri="{BB962C8B-B14F-4D97-AF65-F5344CB8AC3E}">
        <p14:creationId xmlns:p14="http://schemas.microsoft.com/office/powerpoint/2010/main" val="412852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153400" cy="51054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In all languages, ideas that are complex or unorthodox are sometimes expressed with a combination of words, even when a single word might technically cover the same meaning. Such combinations of words are called “</a:t>
            </a:r>
            <a:r>
              <a:rPr lang="en-US" sz="2400" dirty="0" smtClean="0">
                <a:solidFill>
                  <a:srgbClr val="FFFF00"/>
                </a:solidFill>
                <a:latin typeface="Times New Roman" pitchFamily="18" charset="0"/>
                <a:cs typeface="Times New Roman" pitchFamily="18" charset="0"/>
              </a:rPr>
              <a:t>periphrastic</a:t>
            </a:r>
            <a:r>
              <a:rPr lang="en-US" sz="2400" dirty="0" smtClean="0">
                <a:solidFill>
                  <a:schemeClr val="bg1"/>
                </a:solidFill>
                <a:latin typeface="Times New Roman" pitchFamily="18" charset="0"/>
                <a:cs typeface="Times New Roman" pitchFamily="18" charset="0"/>
              </a:rPr>
              <a:t>” (&lt; Greek </a:t>
            </a:r>
            <a:r>
              <a:rPr lang="el-GR" sz="2400" dirty="0" smtClean="0">
                <a:solidFill>
                  <a:schemeClr val="bg1"/>
                </a:solidFill>
                <a:latin typeface="Palatino Linotype" pitchFamily="18" charset="0"/>
                <a:cs typeface="Times New Roman" pitchFamily="18" charset="0"/>
              </a:rPr>
              <a:t>περίφρασις</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“talking around”). </a:t>
            </a:r>
          </a:p>
          <a:p>
            <a:pPr>
              <a:defRPr/>
            </a:pPr>
            <a:r>
              <a:rPr lang="en-US" sz="2400" dirty="0" smtClean="0">
                <a:solidFill>
                  <a:schemeClr val="bg1"/>
                </a:solidFill>
                <a:latin typeface="Times New Roman" pitchFamily="18" charset="0"/>
                <a:cs typeface="Times New Roman" pitchFamily="18" charset="0"/>
              </a:rPr>
              <a:t>Both Greek and English lack single verb forms that are simultaneously, and unambiguously, both </a:t>
            </a:r>
            <a:r>
              <a:rPr lang="en-US" sz="2400" dirty="0" smtClean="0">
                <a:solidFill>
                  <a:srgbClr val="FFFF00"/>
                </a:solidFill>
                <a:latin typeface="Times New Roman" pitchFamily="18" charset="0"/>
                <a:cs typeface="Times New Roman" pitchFamily="18" charset="0"/>
              </a:rPr>
              <a:t>perfect tense </a:t>
            </a:r>
            <a:r>
              <a:rPr lang="en-US" sz="2400" dirty="0" smtClean="0">
                <a:solidFill>
                  <a:schemeClr val="bg1"/>
                </a:solidFill>
                <a:latin typeface="Times New Roman" pitchFamily="18" charset="0"/>
                <a:cs typeface="Times New Roman" pitchFamily="18" charset="0"/>
              </a:rPr>
              <a:t>and </a:t>
            </a:r>
            <a:r>
              <a:rPr lang="en-US" sz="2400" dirty="0" smtClean="0">
                <a:solidFill>
                  <a:srgbClr val="FFFF00"/>
                </a:solidFill>
                <a:latin typeface="Times New Roman" pitchFamily="18" charset="0"/>
                <a:cs typeface="Times New Roman" pitchFamily="18" charset="0"/>
              </a:rPr>
              <a:t>passive voice</a:t>
            </a:r>
            <a:r>
              <a:rPr lang="en-US" sz="2400" dirty="0" smtClean="0">
                <a:solidFill>
                  <a:schemeClr val="bg1"/>
                </a:solidFill>
                <a:latin typeface="Times New Roman" pitchFamily="18" charset="0"/>
                <a:cs typeface="Times New Roman" pitchFamily="18" charset="0"/>
              </a:rPr>
              <a:t>. Both languages use combinations of a </a:t>
            </a:r>
            <a:r>
              <a:rPr lang="en-US" sz="2400" dirty="0" smtClean="0">
                <a:solidFill>
                  <a:srgbClr val="FFFF00"/>
                </a:solidFill>
                <a:latin typeface="Times New Roman" pitchFamily="18" charset="0"/>
                <a:cs typeface="Times New Roman" pitchFamily="18" charset="0"/>
              </a:rPr>
              <a:t>participle and auxiliary verbs </a:t>
            </a:r>
            <a:r>
              <a:rPr lang="en-US" sz="2400" dirty="0" smtClean="0">
                <a:solidFill>
                  <a:schemeClr val="bg1"/>
                </a:solidFill>
                <a:latin typeface="Times New Roman" pitchFamily="18" charset="0"/>
                <a:cs typeface="Times New Roman" pitchFamily="18" charset="0"/>
              </a:rPr>
              <a:t>to convey the </a:t>
            </a:r>
            <a:r>
              <a:rPr lang="en-US" sz="2400" dirty="0" smtClean="0">
                <a:solidFill>
                  <a:srgbClr val="FFFF00"/>
                </a:solidFill>
                <a:latin typeface="Times New Roman" pitchFamily="18" charset="0"/>
                <a:cs typeface="Times New Roman" pitchFamily="18" charset="0"/>
              </a:rPr>
              <a:t>perfect passive</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Even when Greek has a perfect tense in the middle voice that can be pressed into service as a passive, it is not unusual to use the </a:t>
            </a:r>
            <a:r>
              <a:rPr lang="en-US" sz="2400" dirty="0" smtClean="0">
                <a:solidFill>
                  <a:srgbClr val="FFFF00"/>
                </a:solidFill>
                <a:latin typeface="Times New Roman" pitchFamily="18" charset="0"/>
                <a:cs typeface="Times New Roman" pitchFamily="18" charset="0"/>
              </a:rPr>
              <a:t>periphrastic</a:t>
            </a:r>
            <a:r>
              <a:rPr lang="en-US" sz="2400" dirty="0" smtClean="0">
                <a:solidFill>
                  <a:schemeClr val="bg1"/>
                </a:solidFill>
                <a:latin typeface="Times New Roman" pitchFamily="18" charset="0"/>
                <a:cs typeface="Times New Roman" pitchFamily="18" charset="0"/>
              </a:rPr>
              <a:t> construction instead.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780311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The Perfect System </a:t>
            </a:r>
          </a:p>
          <a:p>
            <a:pPr>
              <a:defRPr/>
            </a:pPr>
            <a:r>
              <a:rPr lang="en-US" sz="2400" dirty="0" smtClean="0">
                <a:solidFill>
                  <a:schemeClr val="bg1"/>
                </a:solidFill>
                <a:latin typeface="Times New Roman" pitchFamily="18" charset="0"/>
                <a:cs typeface="Times New Roman" pitchFamily="18" charset="0"/>
              </a:rPr>
              <a:t>Greek often expresses the </a:t>
            </a:r>
            <a:r>
              <a:rPr lang="en-US" sz="2400" dirty="0" smtClean="0">
                <a:solidFill>
                  <a:srgbClr val="FFFF00"/>
                </a:solidFill>
                <a:latin typeface="Times New Roman" pitchFamily="18" charset="0"/>
                <a:cs typeface="Times New Roman" pitchFamily="18" charset="0"/>
              </a:rPr>
              <a:t>passive </a:t>
            </a:r>
            <a:r>
              <a:rPr lang="en-US" sz="2400" dirty="0" smtClean="0">
                <a:solidFill>
                  <a:schemeClr val="bg1"/>
                </a:solidFill>
                <a:latin typeface="Times New Roman" pitchFamily="18" charset="0"/>
                <a:cs typeface="Times New Roman" pitchFamily="18" charset="0"/>
              </a:rPr>
              <a:t>of the </a:t>
            </a:r>
            <a:r>
              <a:rPr lang="en-US" sz="2400" dirty="0" smtClean="0">
                <a:solidFill>
                  <a:srgbClr val="FFFF00"/>
                </a:solidFill>
                <a:latin typeface="Times New Roman" pitchFamily="18" charset="0"/>
                <a:cs typeface="Times New Roman" pitchFamily="18" charset="0"/>
              </a:rPr>
              <a:t>perfect system </a:t>
            </a:r>
            <a:r>
              <a:rPr lang="en-US" sz="2400" dirty="0" smtClean="0">
                <a:solidFill>
                  <a:schemeClr val="bg1"/>
                </a:solidFill>
                <a:latin typeface="Times New Roman" pitchFamily="18" charset="0"/>
                <a:cs typeface="Times New Roman" pitchFamily="18" charset="0"/>
              </a:rPr>
              <a:t>using </a:t>
            </a:r>
            <a:r>
              <a:rPr lang="en-US" sz="2400" dirty="0" smtClean="0">
                <a:solidFill>
                  <a:srgbClr val="FFFF00"/>
                </a:solidFill>
                <a:latin typeface="Times New Roman" pitchFamily="18" charset="0"/>
                <a:cs typeface="Times New Roman" pitchFamily="18" charset="0"/>
              </a:rPr>
              <a:t>periphrastic constructions</a:t>
            </a:r>
            <a:r>
              <a:rPr lang="en-US" sz="2400" dirty="0" smtClean="0">
                <a:solidFill>
                  <a:schemeClr val="bg1"/>
                </a:solidFill>
                <a:latin typeface="Times New Roman" pitchFamily="18" charset="0"/>
                <a:cs typeface="Times New Roman" pitchFamily="18" charset="0"/>
              </a:rPr>
              <a:t>: </a:t>
            </a:r>
          </a:p>
          <a:p>
            <a:pPr marL="457200" lvl="1" indent="0">
              <a:buNone/>
              <a:defRPr/>
            </a:pPr>
            <a:r>
              <a:rPr lang="el-GR" sz="2000" dirty="0" smtClean="0">
                <a:solidFill>
                  <a:srgbClr val="FFFF00"/>
                </a:solidFill>
                <a:latin typeface="Palatino Linotype" pitchFamily="18" charset="0"/>
                <a:cs typeface="Times New Roman" pitchFamily="18" charset="0"/>
              </a:rPr>
              <a:t>ὁ νόμος </a:t>
            </a:r>
            <a:r>
              <a:rPr lang="el-GR" sz="2000" u="sng" dirty="0" smtClean="0">
                <a:solidFill>
                  <a:srgbClr val="FFFF00"/>
                </a:solidFill>
                <a:latin typeface="Palatino Linotype" pitchFamily="18" charset="0"/>
                <a:cs typeface="Times New Roman" pitchFamily="18" charset="0"/>
              </a:rPr>
              <a:t>γέγραπται</a:t>
            </a:r>
            <a:r>
              <a:rPr lang="el-GR" sz="2000" dirty="0" smtClean="0">
                <a:solidFill>
                  <a:srgbClr val="FFFF00"/>
                </a:solidFill>
                <a:latin typeface="Palatino Linotype" pitchFamily="18" charset="0"/>
                <a:cs typeface="Times New Roman" pitchFamily="18" charset="0"/>
              </a:rPr>
              <a:t>. </a:t>
            </a:r>
            <a:endParaRPr lang="en-US" sz="2000" dirty="0" smtClean="0">
              <a:solidFill>
                <a:srgbClr val="FFFF00"/>
              </a:solidFill>
              <a:latin typeface="Palatino Linotype" pitchFamily="18" charset="0"/>
              <a:cs typeface="Times New Roman" pitchFamily="18" charset="0"/>
            </a:endParaRPr>
          </a:p>
          <a:p>
            <a:pPr marL="457200" lvl="1" indent="0">
              <a:buNone/>
              <a:defRPr/>
            </a:pPr>
            <a:r>
              <a:rPr lang="en-US" sz="2000" dirty="0" smtClean="0">
                <a:solidFill>
                  <a:schemeClr val="bg1"/>
                </a:solidFill>
                <a:latin typeface="Times New Roman" pitchFamily="18" charset="0"/>
                <a:cs typeface="Times New Roman" pitchFamily="18" charset="0"/>
              </a:rPr>
              <a:t>or </a:t>
            </a:r>
            <a:endParaRPr lang="el-GR" sz="2000" dirty="0" smtClean="0">
              <a:solidFill>
                <a:srgbClr val="FFFF00"/>
              </a:solidFill>
              <a:latin typeface="Palatino Linotype" pitchFamily="18" charset="0"/>
              <a:cs typeface="Times New Roman" pitchFamily="18" charset="0"/>
            </a:endParaRPr>
          </a:p>
          <a:p>
            <a:pPr marL="457200" lvl="1" indent="0">
              <a:buNone/>
              <a:defRPr/>
            </a:pPr>
            <a:r>
              <a:rPr lang="el-GR" sz="2000" dirty="0">
                <a:solidFill>
                  <a:srgbClr val="FFFF00"/>
                </a:solidFill>
                <a:latin typeface="Palatino Linotype" pitchFamily="18" charset="0"/>
                <a:cs typeface="Times New Roman" pitchFamily="18" charset="0"/>
              </a:rPr>
              <a:t>ὁ νόμος </a:t>
            </a:r>
            <a:r>
              <a:rPr lang="el-GR" sz="2000" u="sng" dirty="0" smtClean="0">
                <a:solidFill>
                  <a:srgbClr val="FFFF00"/>
                </a:solidFill>
                <a:latin typeface="Palatino Linotype" pitchFamily="18" charset="0"/>
                <a:cs typeface="Times New Roman" pitchFamily="18" charset="0"/>
              </a:rPr>
              <a:t>γεγραμμένος </a:t>
            </a:r>
            <a:r>
              <a:rPr lang="el-GR" sz="2000" u="sng" dirty="0" smtClean="0">
                <a:solidFill>
                  <a:srgbClr val="FFFF00"/>
                </a:solidFill>
                <a:latin typeface="Palatino Linotype" pitchFamily="18" charset="0"/>
                <a:cs typeface="Times New Roman" pitchFamily="18" charset="0"/>
              </a:rPr>
              <a:t>ἐστιν</a:t>
            </a:r>
            <a:r>
              <a:rPr lang="el-GR" sz="2000" dirty="0" smtClean="0">
                <a:solidFill>
                  <a:srgbClr val="FFFF00"/>
                </a:solidFill>
                <a:latin typeface="Palatino Linotype" pitchFamily="18" charset="0"/>
                <a:cs typeface="Times New Roman" pitchFamily="18" charset="0"/>
              </a:rPr>
              <a:t>.  </a:t>
            </a:r>
            <a:endParaRPr lang="el-GR" sz="2000" dirty="0">
              <a:solidFill>
                <a:srgbClr val="FFFF00"/>
              </a:solidFill>
              <a:latin typeface="Palatino Linotype" pitchFamily="18" charset="0"/>
              <a:cs typeface="Times New Roman" pitchFamily="18" charset="0"/>
            </a:endParaRPr>
          </a:p>
          <a:p>
            <a:pPr marL="514350" lvl="1" indent="0">
              <a:buNone/>
              <a:defRPr/>
            </a:pPr>
            <a:r>
              <a:rPr lang="en-US" sz="2000" dirty="0" smtClean="0">
                <a:solidFill>
                  <a:schemeClr val="bg1"/>
                </a:solidFill>
                <a:latin typeface="Times New Roman" pitchFamily="18" charset="0"/>
                <a:cs typeface="Times New Roman" pitchFamily="18" charset="0"/>
              </a:rPr>
              <a:t>“The law </a:t>
            </a:r>
            <a:r>
              <a:rPr lang="en-US" sz="2000" u="sng" dirty="0" smtClean="0">
                <a:solidFill>
                  <a:schemeClr val="bg1"/>
                </a:solidFill>
                <a:latin typeface="Times New Roman" pitchFamily="18" charset="0"/>
                <a:cs typeface="Times New Roman" pitchFamily="18" charset="0"/>
              </a:rPr>
              <a:t>has been written down</a:t>
            </a:r>
            <a:r>
              <a:rPr lang="en-US" sz="2000" dirty="0" smtClean="0">
                <a:solidFill>
                  <a:schemeClr val="bg1"/>
                </a:solidFill>
                <a:latin typeface="Times New Roman" pitchFamily="18" charset="0"/>
                <a:cs typeface="Times New Roman" pitchFamily="18" charset="0"/>
              </a:rPr>
              <a:t>.” </a:t>
            </a:r>
          </a:p>
          <a:p>
            <a:pPr marL="514350" lvl="1" indent="0">
              <a:buNone/>
              <a:defRPr/>
            </a:pPr>
            <a:r>
              <a:rPr lang="en-US" sz="2000" dirty="0">
                <a:solidFill>
                  <a:schemeClr val="bg1"/>
                </a:solidFill>
                <a:latin typeface="Times New Roman" pitchFamily="18" charset="0"/>
                <a:cs typeface="Times New Roman" pitchFamily="18" charset="0"/>
              </a:rPr>
              <a:t>“The law </a:t>
            </a:r>
            <a:r>
              <a:rPr lang="en-US" sz="2000" u="sng" dirty="0" smtClean="0">
                <a:solidFill>
                  <a:schemeClr val="bg1"/>
                </a:solidFill>
                <a:latin typeface="Times New Roman" pitchFamily="18" charset="0"/>
                <a:cs typeface="Times New Roman" pitchFamily="18" charset="0"/>
              </a:rPr>
              <a:t>is written </a:t>
            </a:r>
            <a:r>
              <a:rPr lang="en-US" sz="2000" u="sng" dirty="0">
                <a:solidFill>
                  <a:schemeClr val="bg1"/>
                </a:solidFill>
                <a:latin typeface="Times New Roman" pitchFamily="18" charset="0"/>
                <a:cs typeface="Times New Roman" pitchFamily="18" charset="0"/>
              </a:rPr>
              <a:t>down</a:t>
            </a:r>
            <a:r>
              <a:rPr lang="en-US" sz="2000" dirty="0">
                <a:solidFill>
                  <a:schemeClr val="bg1"/>
                </a:solidFill>
                <a:latin typeface="Times New Roman" pitchFamily="18" charset="0"/>
                <a:cs typeface="Times New Roman" pitchFamily="18" charset="0"/>
              </a:rPr>
              <a:t>.” </a:t>
            </a:r>
          </a:p>
          <a:p>
            <a:pPr marL="514350" lvl="1" indent="0">
              <a:buNone/>
              <a:defRPr/>
            </a:pPr>
            <a:endParaRPr lang="en-US" sz="2000" dirty="0">
              <a:solidFill>
                <a:schemeClr val="bg1"/>
              </a:solidFill>
              <a:latin typeface="Times New Roman" pitchFamily="18" charset="0"/>
              <a:cs typeface="Times New Roman" pitchFamily="18" charset="0"/>
            </a:endParaRPr>
          </a:p>
          <a:p>
            <a:pPr marL="457200" lvl="1" indent="0">
              <a:buNone/>
              <a:defRPr/>
            </a:pPr>
            <a:r>
              <a:rPr lang="el-GR" sz="2000" dirty="0" smtClean="0">
                <a:solidFill>
                  <a:srgbClr val="FFFF00"/>
                </a:solidFill>
                <a:latin typeface="Palatino Linotype" pitchFamily="18" charset="0"/>
                <a:cs typeface="Times New Roman" pitchFamily="18" charset="0"/>
              </a:rPr>
              <a:t>οἱ νόμοι </a:t>
            </a:r>
            <a:r>
              <a:rPr lang="el-GR" sz="2000" u="sng" dirty="0" smtClean="0">
                <a:solidFill>
                  <a:srgbClr val="FFFF00"/>
                </a:solidFill>
                <a:latin typeface="Palatino Linotype" pitchFamily="18" charset="0"/>
                <a:cs typeface="Times New Roman" pitchFamily="18" charset="0"/>
              </a:rPr>
              <a:t>γεγραμμένοι </a:t>
            </a:r>
            <a:r>
              <a:rPr lang="el-GR" sz="2000" u="sng" dirty="0">
                <a:solidFill>
                  <a:srgbClr val="FFFF00"/>
                </a:solidFill>
                <a:latin typeface="Palatino Linotype" pitchFamily="18" charset="0"/>
                <a:cs typeface="Times New Roman" pitchFamily="18" charset="0"/>
              </a:rPr>
              <a:t>εἰσιν</a:t>
            </a:r>
            <a:r>
              <a:rPr lang="el-GR" sz="2000" dirty="0">
                <a:solidFill>
                  <a:srgbClr val="FFFF00"/>
                </a:solidFill>
                <a:latin typeface="Palatino Linotype" pitchFamily="18" charset="0"/>
                <a:cs typeface="Times New Roman" pitchFamily="18" charset="0"/>
              </a:rPr>
              <a:t>.  </a:t>
            </a:r>
          </a:p>
          <a:p>
            <a:pPr marL="514350" lvl="1" indent="0">
              <a:buNone/>
              <a:defRPr/>
            </a:pPr>
            <a:r>
              <a:rPr lang="en-US" sz="2000" dirty="0">
                <a:solidFill>
                  <a:schemeClr val="bg1"/>
                </a:solidFill>
                <a:latin typeface="Times New Roman" pitchFamily="18" charset="0"/>
                <a:cs typeface="Times New Roman" pitchFamily="18" charset="0"/>
              </a:rPr>
              <a:t>“The </a:t>
            </a:r>
            <a:r>
              <a:rPr lang="en-US" sz="2000" dirty="0" smtClean="0">
                <a:solidFill>
                  <a:schemeClr val="bg1"/>
                </a:solidFill>
                <a:latin typeface="Times New Roman" pitchFamily="18" charset="0"/>
                <a:cs typeface="Times New Roman" pitchFamily="18" charset="0"/>
              </a:rPr>
              <a:t>laws </a:t>
            </a:r>
            <a:r>
              <a:rPr lang="en-US" sz="2000" u="sng" dirty="0" smtClean="0">
                <a:solidFill>
                  <a:schemeClr val="bg1"/>
                </a:solidFill>
                <a:latin typeface="Times New Roman" pitchFamily="18" charset="0"/>
                <a:cs typeface="Times New Roman" pitchFamily="18" charset="0"/>
              </a:rPr>
              <a:t>have </a:t>
            </a:r>
            <a:r>
              <a:rPr lang="en-US" sz="2000" u="sng" dirty="0">
                <a:solidFill>
                  <a:schemeClr val="bg1"/>
                </a:solidFill>
                <a:latin typeface="Times New Roman" pitchFamily="18" charset="0"/>
                <a:cs typeface="Times New Roman" pitchFamily="18" charset="0"/>
              </a:rPr>
              <a:t>been </a:t>
            </a:r>
            <a:r>
              <a:rPr lang="en-US" sz="2000" u="sng" dirty="0" smtClean="0">
                <a:solidFill>
                  <a:schemeClr val="bg1"/>
                </a:solidFill>
                <a:latin typeface="Times New Roman" pitchFamily="18" charset="0"/>
                <a:cs typeface="Times New Roman" pitchFamily="18" charset="0"/>
              </a:rPr>
              <a:t>written</a:t>
            </a:r>
            <a:r>
              <a:rPr lang="en-US" sz="2000" u="sng" dirty="0">
                <a:solidFill>
                  <a:schemeClr val="bg1"/>
                </a:solidFill>
                <a:latin typeface="Times New Roman" pitchFamily="18" charset="0"/>
                <a:cs typeface="Times New Roman" pitchFamily="18" charset="0"/>
              </a:rPr>
              <a:t> down</a:t>
            </a:r>
            <a:r>
              <a:rPr lang="en-US" sz="2000" dirty="0" smtClean="0">
                <a:solidFill>
                  <a:schemeClr val="bg1"/>
                </a:solidFill>
                <a:latin typeface="Times New Roman" pitchFamily="18" charset="0"/>
                <a:cs typeface="Times New Roman" pitchFamily="18" charset="0"/>
              </a:rPr>
              <a:t>.” </a:t>
            </a:r>
          </a:p>
          <a:p>
            <a:pPr marL="514350" lvl="1" indent="0">
              <a:buNone/>
              <a:defRPr/>
            </a:pPr>
            <a:r>
              <a:rPr lang="en-US" sz="2000" dirty="0">
                <a:solidFill>
                  <a:schemeClr val="bg1"/>
                </a:solidFill>
                <a:latin typeface="Times New Roman" pitchFamily="18" charset="0"/>
                <a:cs typeface="Times New Roman" pitchFamily="18" charset="0"/>
              </a:rPr>
              <a:t>“The laws </a:t>
            </a:r>
            <a:r>
              <a:rPr lang="en-US" sz="2000" u="sng" dirty="0" smtClean="0">
                <a:solidFill>
                  <a:schemeClr val="bg1"/>
                </a:solidFill>
                <a:latin typeface="Times New Roman" pitchFamily="18" charset="0"/>
                <a:cs typeface="Times New Roman" pitchFamily="18" charset="0"/>
              </a:rPr>
              <a:t>are written </a:t>
            </a:r>
            <a:r>
              <a:rPr lang="en-US" sz="2000" u="sng" dirty="0">
                <a:solidFill>
                  <a:schemeClr val="bg1"/>
                </a:solidFill>
                <a:latin typeface="Times New Roman" pitchFamily="18" charset="0"/>
                <a:cs typeface="Times New Roman" pitchFamily="18" charset="0"/>
              </a:rPr>
              <a:t>down</a:t>
            </a:r>
            <a:r>
              <a:rPr lang="en-US" sz="2000" dirty="0">
                <a:solidFill>
                  <a:schemeClr val="bg1"/>
                </a:solidFill>
                <a:latin typeface="Times New Roman" pitchFamily="18" charset="0"/>
                <a:cs typeface="Times New Roman" pitchFamily="18" charset="0"/>
              </a:rPr>
              <a:t>.” </a:t>
            </a:r>
          </a:p>
          <a:p>
            <a:pPr marL="514350" lvl="1" indent="0">
              <a:buNone/>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87513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The Perfect System </a:t>
            </a:r>
          </a:p>
          <a:p>
            <a:pPr>
              <a:defRPr/>
            </a:pPr>
            <a:r>
              <a:rPr lang="en-US" sz="2600" dirty="0" smtClean="0">
                <a:solidFill>
                  <a:schemeClr val="bg1"/>
                </a:solidFill>
                <a:latin typeface="Times New Roman" pitchFamily="18" charset="0"/>
                <a:cs typeface="Times New Roman" pitchFamily="18" charset="0"/>
              </a:rPr>
              <a:t>Greek tenses differ </a:t>
            </a:r>
            <a:r>
              <a:rPr lang="en-US" sz="2600" dirty="0">
                <a:solidFill>
                  <a:schemeClr val="bg1"/>
                </a:solidFill>
                <a:latin typeface="Times New Roman" pitchFamily="18" charset="0"/>
                <a:cs typeface="Times New Roman" pitchFamily="18" charset="0"/>
              </a:rPr>
              <a:t>in what is called “aspect.” </a:t>
            </a:r>
          </a:p>
          <a:p>
            <a:pPr lvl="2">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perfect</a:t>
            </a:r>
            <a:r>
              <a:rPr lang="en-US" sz="2000" dirty="0" smtClean="0">
                <a:solidFill>
                  <a:schemeClr val="bg1"/>
                </a:solidFill>
                <a:latin typeface="Times New Roman" pitchFamily="18" charset="0"/>
                <a:cs typeface="Times New Roman" pitchFamily="18" charset="0"/>
              </a:rPr>
              <a:t> states that an action </a:t>
            </a:r>
            <a:r>
              <a:rPr lang="en-US" sz="2000" dirty="0" smtClean="0">
                <a:solidFill>
                  <a:srgbClr val="FFFF00"/>
                </a:solidFill>
                <a:latin typeface="Times New Roman" pitchFamily="18" charset="0"/>
                <a:cs typeface="Times New Roman" pitchFamily="18" charset="0"/>
              </a:rPr>
              <a:t>is completed</a:t>
            </a:r>
            <a:r>
              <a:rPr lang="en-US" sz="2000" dirty="0" smtClean="0">
                <a:solidFill>
                  <a:schemeClr val="bg1"/>
                </a:solidFill>
                <a:latin typeface="Times New Roman" pitchFamily="18" charset="0"/>
                <a:cs typeface="Times New Roman" pitchFamily="18" charset="0"/>
              </a:rPr>
              <a:t>. </a:t>
            </a:r>
          </a:p>
          <a:p>
            <a:pPr lvl="2">
              <a:defRPr/>
            </a:pPr>
            <a:r>
              <a:rPr lang="en-US" sz="2000" dirty="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pluperfect</a:t>
            </a: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states </a:t>
            </a:r>
            <a:r>
              <a:rPr lang="en-US" sz="2000" dirty="0" smtClean="0">
                <a:solidFill>
                  <a:schemeClr val="bg1"/>
                </a:solidFill>
                <a:latin typeface="Times New Roman" pitchFamily="18" charset="0"/>
                <a:cs typeface="Times New Roman" pitchFamily="18" charset="0"/>
              </a:rPr>
              <a:t>that an </a:t>
            </a:r>
            <a:r>
              <a:rPr lang="en-US" sz="2000" dirty="0">
                <a:solidFill>
                  <a:schemeClr val="bg1"/>
                </a:solidFill>
                <a:latin typeface="Times New Roman" pitchFamily="18" charset="0"/>
                <a:cs typeface="Times New Roman" pitchFamily="18" charset="0"/>
              </a:rPr>
              <a:t>action </a:t>
            </a:r>
            <a:r>
              <a:rPr lang="en-US" sz="2000" dirty="0" smtClean="0">
                <a:solidFill>
                  <a:srgbClr val="FFFF00"/>
                </a:solidFill>
                <a:latin typeface="Times New Roman" pitchFamily="18" charset="0"/>
                <a:cs typeface="Times New Roman" pitchFamily="18" charset="0"/>
              </a:rPr>
              <a:t>was completed </a:t>
            </a:r>
            <a:r>
              <a:rPr lang="en-US" sz="2000" dirty="0" smtClean="0">
                <a:solidFill>
                  <a:schemeClr val="bg1"/>
                </a:solidFill>
                <a:latin typeface="Times New Roman" pitchFamily="18" charset="0"/>
                <a:cs typeface="Times New Roman" pitchFamily="18" charset="0"/>
              </a:rPr>
              <a:t>in the past. </a:t>
            </a:r>
            <a:endParaRPr lang="en-US" sz="2000" dirty="0">
              <a:solidFill>
                <a:schemeClr val="bg1"/>
              </a:solidFill>
              <a:latin typeface="Times New Roman" pitchFamily="18" charset="0"/>
              <a:cs typeface="Times New Roman" pitchFamily="18" charset="0"/>
            </a:endParaRPr>
          </a:p>
          <a:p>
            <a:pPr marL="114300" indent="0">
              <a:buNone/>
              <a:defRPr/>
            </a:pPr>
            <a:r>
              <a:rPr lang="en-US" sz="1800" dirty="0">
                <a:solidFill>
                  <a:schemeClr val="bg1"/>
                </a:solidFill>
                <a:latin typeface="Times New Roman" pitchFamily="18" charset="0"/>
                <a:cs typeface="Times New Roman" pitchFamily="18" charset="0"/>
              </a:rPr>
              <a:t>The Latin </a:t>
            </a:r>
            <a:r>
              <a:rPr lang="en-US" sz="1800" i="1" dirty="0" smtClean="0">
                <a:solidFill>
                  <a:schemeClr val="bg1"/>
                </a:solidFill>
                <a:latin typeface="Times New Roman" pitchFamily="18" charset="0"/>
                <a:cs typeface="Times New Roman" pitchFamily="18" charset="0"/>
              </a:rPr>
              <a:t>plus</a:t>
            </a:r>
            <a:r>
              <a:rPr lang="en-US" sz="1800" dirty="0" smtClean="0">
                <a:solidFill>
                  <a:schemeClr val="bg1"/>
                </a:solidFill>
                <a:latin typeface="Times New Roman" pitchFamily="18" charset="0"/>
                <a:cs typeface="Times New Roman" pitchFamily="18" charset="0"/>
              </a:rPr>
              <a:t> </a:t>
            </a:r>
            <a:r>
              <a:rPr lang="en-US" sz="1800" i="1" dirty="0" err="1" smtClean="0">
                <a:solidFill>
                  <a:schemeClr val="bg1"/>
                </a:solidFill>
                <a:latin typeface="Times New Roman" pitchFamily="18" charset="0"/>
                <a:cs typeface="Times New Roman" pitchFamily="18" charset="0"/>
              </a:rPr>
              <a:t>perfectum</a:t>
            </a:r>
            <a:r>
              <a:rPr lang="en-US" sz="1800" dirty="0" smtClean="0">
                <a:solidFill>
                  <a:schemeClr val="bg1"/>
                </a:solidFill>
                <a:latin typeface="Times New Roman" pitchFamily="18" charset="0"/>
                <a:cs typeface="Times New Roman" pitchFamily="18" charset="0"/>
              </a:rPr>
              <a:t> </a:t>
            </a:r>
            <a:r>
              <a:rPr lang="en-US" sz="1800" dirty="0">
                <a:solidFill>
                  <a:schemeClr val="bg1"/>
                </a:solidFill>
                <a:latin typeface="Times New Roman" pitchFamily="18" charset="0"/>
                <a:cs typeface="Times New Roman" pitchFamily="18" charset="0"/>
              </a:rPr>
              <a:t>means </a:t>
            </a:r>
            <a:r>
              <a:rPr lang="en-US" sz="1800" dirty="0" smtClean="0">
                <a:solidFill>
                  <a:schemeClr val="bg1"/>
                </a:solidFill>
                <a:latin typeface="Times New Roman" pitchFamily="18" charset="0"/>
                <a:cs typeface="Times New Roman" pitchFamily="18" charset="0"/>
              </a:rPr>
              <a:t>“more complete,” the </a:t>
            </a:r>
            <a:r>
              <a:rPr lang="en-US" sz="1800" dirty="0">
                <a:solidFill>
                  <a:schemeClr val="bg1"/>
                </a:solidFill>
                <a:latin typeface="Times New Roman" pitchFamily="18" charset="0"/>
                <a:cs typeface="Times New Roman" pitchFamily="18" charset="0"/>
              </a:rPr>
              <a:t>origin of the name of this </a:t>
            </a:r>
            <a:r>
              <a:rPr lang="en-US" sz="1800" dirty="0" smtClean="0">
                <a:solidFill>
                  <a:schemeClr val="bg1"/>
                </a:solidFill>
                <a:latin typeface="Times New Roman" pitchFamily="18" charset="0"/>
                <a:cs typeface="Times New Roman" pitchFamily="18" charset="0"/>
              </a:rPr>
              <a:t>tense.</a:t>
            </a:r>
            <a:endParaRPr lang="en-US" sz="1800" dirty="0">
              <a:solidFill>
                <a:schemeClr val="bg1"/>
              </a:solidFill>
              <a:latin typeface="Times New Roman" pitchFamily="18" charset="0"/>
              <a:cs typeface="Times New Roman" pitchFamily="18" charset="0"/>
            </a:endParaRPr>
          </a:p>
          <a:p>
            <a:pPr marL="0" indent="0">
              <a:buNone/>
              <a:defRPr/>
            </a:pPr>
            <a:endParaRPr lang="en-US" sz="2600" dirty="0" smtClean="0">
              <a:solidFill>
                <a:schemeClr val="bg1"/>
              </a:solidFill>
              <a:latin typeface="Times New Roman" pitchFamily="18" charset="0"/>
              <a:cs typeface="Times New Roman" pitchFamily="18" charset="0"/>
            </a:endParaRPr>
          </a:p>
          <a:p>
            <a:pPr>
              <a:defRPr/>
            </a:pPr>
            <a:r>
              <a:rPr lang="en-US" sz="2600" dirty="0" smtClean="0">
                <a:solidFill>
                  <a:schemeClr val="bg1"/>
                </a:solidFill>
                <a:latin typeface="Times New Roman" pitchFamily="18" charset="0"/>
                <a:cs typeface="Times New Roman" pitchFamily="18" charset="0"/>
              </a:rPr>
              <a:t>For </a:t>
            </a:r>
            <a:r>
              <a:rPr lang="en-US" sz="2600" dirty="0">
                <a:solidFill>
                  <a:schemeClr val="bg1"/>
                </a:solidFill>
                <a:latin typeface="Times New Roman" pitchFamily="18" charset="0"/>
                <a:cs typeface="Times New Roman" pitchFamily="18" charset="0"/>
              </a:rPr>
              <a:t>example: </a:t>
            </a:r>
          </a:p>
          <a:p>
            <a:pPr lvl="2">
              <a:defRPr/>
            </a:pPr>
            <a:r>
              <a:rPr lang="en-US" sz="2000" dirty="0" smtClean="0">
                <a:solidFill>
                  <a:schemeClr val="bg1"/>
                </a:solidFill>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I </a:t>
            </a:r>
            <a:r>
              <a:rPr lang="en-US" sz="2000" u="sng" dirty="0" smtClean="0">
                <a:solidFill>
                  <a:schemeClr val="bg1"/>
                </a:solidFill>
                <a:latin typeface="Times New Roman" pitchFamily="18" charset="0"/>
                <a:cs typeface="Times New Roman" pitchFamily="18" charset="0"/>
              </a:rPr>
              <a:t>have come</a:t>
            </a:r>
            <a:r>
              <a:rPr lang="en-US" sz="2000" dirty="0" smtClean="0">
                <a:solidFill>
                  <a:schemeClr val="bg1"/>
                </a:solidFill>
                <a:latin typeface="Times New Roman" pitchFamily="18" charset="0"/>
                <a:cs typeface="Times New Roman" pitchFamily="18" charset="0"/>
              </a:rPr>
              <a:t>.” </a:t>
            </a:r>
            <a:r>
              <a:rPr lang="en-US" sz="2000" dirty="0" smtClean="0">
                <a:solidFill>
                  <a:srgbClr val="FFFF00"/>
                </a:solidFill>
                <a:latin typeface="Times New Roman" pitchFamily="18" charset="0"/>
                <a:cs typeface="Times New Roman" pitchFamily="18" charset="0"/>
              </a:rPr>
              <a:t>Perfect</a:t>
            </a: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the speaker </a:t>
            </a:r>
            <a:r>
              <a:rPr lang="en-US" sz="2000" dirty="0" smtClean="0">
                <a:solidFill>
                  <a:schemeClr val="bg1"/>
                </a:solidFill>
                <a:latin typeface="Times New Roman" pitchFamily="18" charset="0"/>
                <a:cs typeface="Times New Roman" pitchFamily="18" charset="0"/>
              </a:rPr>
              <a:t>has now arrived. </a:t>
            </a:r>
          </a:p>
          <a:p>
            <a:pPr lvl="2">
              <a:defRPr/>
            </a:pPr>
            <a:r>
              <a:rPr lang="en-US" sz="2000" dirty="0">
                <a:solidFill>
                  <a:schemeClr val="bg1"/>
                </a:solidFill>
                <a:latin typeface="Times New Roman" pitchFamily="18" charset="0"/>
                <a:cs typeface="Times New Roman" pitchFamily="18" charset="0"/>
              </a:rPr>
              <a:t>“I </a:t>
            </a:r>
            <a:r>
              <a:rPr lang="en-US" sz="2000" u="sng" dirty="0" smtClean="0">
                <a:solidFill>
                  <a:schemeClr val="bg1"/>
                </a:solidFill>
                <a:latin typeface="Times New Roman" pitchFamily="18" charset="0"/>
                <a:cs typeface="Times New Roman" pitchFamily="18" charset="0"/>
              </a:rPr>
              <a:t>had </a:t>
            </a:r>
            <a:r>
              <a:rPr lang="en-US" sz="2000" u="sng" dirty="0">
                <a:solidFill>
                  <a:schemeClr val="bg1"/>
                </a:solidFill>
                <a:latin typeface="Times New Roman" pitchFamily="18" charset="0"/>
                <a:cs typeface="Times New Roman" pitchFamily="18" charset="0"/>
              </a:rPr>
              <a:t>come</a:t>
            </a:r>
            <a:r>
              <a:rPr lang="en-US" sz="2000" dirty="0">
                <a:solidFill>
                  <a:schemeClr val="bg1"/>
                </a:solidFill>
                <a:latin typeface="Times New Roman" pitchFamily="18" charset="0"/>
                <a:cs typeface="Times New Roman" pitchFamily="18" charset="0"/>
              </a:rPr>
              <a:t>.” </a:t>
            </a:r>
            <a:r>
              <a:rPr lang="en-US" sz="2000" dirty="0" smtClean="0">
                <a:solidFill>
                  <a:srgbClr val="FFFF00"/>
                </a:solidFill>
                <a:latin typeface="Times New Roman" pitchFamily="18" charset="0"/>
                <a:cs typeface="Times New Roman" pitchFamily="18" charset="0"/>
              </a:rPr>
              <a:t>Pluperfect</a:t>
            </a:r>
            <a:r>
              <a:rPr lang="en-US" sz="2000" dirty="0">
                <a:solidFill>
                  <a:schemeClr val="bg1"/>
                </a:solidFill>
                <a:latin typeface="Times New Roman" pitchFamily="18" charset="0"/>
                <a:cs typeface="Times New Roman" pitchFamily="18" charset="0"/>
              </a:rPr>
              <a:t>: the speaker </a:t>
            </a:r>
            <a:r>
              <a:rPr lang="en-US" sz="2000" dirty="0" smtClean="0">
                <a:solidFill>
                  <a:schemeClr val="bg1"/>
                </a:solidFill>
                <a:latin typeface="Times New Roman" pitchFamily="18" charset="0"/>
                <a:cs typeface="Times New Roman" pitchFamily="18" charset="0"/>
              </a:rPr>
              <a:t>arrived some time in the past.</a:t>
            </a:r>
          </a:p>
          <a:p>
            <a:pPr marL="914400" lvl="2" indent="0">
              <a:buNone/>
              <a:defRPr/>
            </a:pP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6938669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7848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The Perfect System </a:t>
            </a:r>
          </a:p>
          <a:p>
            <a:pPr lvl="1">
              <a:defRPr/>
            </a:pPr>
            <a:r>
              <a:rPr lang="en-US" sz="2400" dirty="0" smtClean="0">
                <a:solidFill>
                  <a:schemeClr val="bg1"/>
                </a:solidFill>
                <a:latin typeface="Times New Roman" pitchFamily="18" charset="0"/>
                <a:cs typeface="Times New Roman" pitchFamily="18" charset="0"/>
              </a:rPr>
              <a:t>The </a:t>
            </a:r>
            <a:r>
              <a:rPr lang="en-US" sz="2400" dirty="0" smtClean="0">
                <a:solidFill>
                  <a:srgbClr val="FFFF00"/>
                </a:solidFill>
                <a:latin typeface="Times New Roman" pitchFamily="18" charset="0"/>
                <a:cs typeface="Times New Roman" pitchFamily="18" charset="0"/>
              </a:rPr>
              <a:t>pluperfect tense</a:t>
            </a:r>
            <a:r>
              <a:rPr lang="en-US" sz="2400" dirty="0" smtClean="0">
                <a:solidFill>
                  <a:schemeClr val="bg1"/>
                </a:solidFill>
                <a:latin typeface="Times New Roman" pitchFamily="18" charset="0"/>
                <a:cs typeface="Times New Roman" pitchFamily="18" charset="0"/>
              </a:rPr>
              <a:t>, like the imperfect, exists only in the </a:t>
            </a:r>
            <a:r>
              <a:rPr lang="en-US" sz="2400" dirty="0" smtClean="0">
                <a:solidFill>
                  <a:srgbClr val="FFFF00"/>
                </a:solidFill>
                <a:latin typeface="Times New Roman" pitchFamily="18" charset="0"/>
                <a:cs typeface="Times New Roman" pitchFamily="18" charset="0"/>
              </a:rPr>
              <a:t>indicative</a:t>
            </a:r>
            <a:r>
              <a:rPr lang="en-US" sz="2400" dirty="0" smtClean="0">
                <a:solidFill>
                  <a:schemeClr val="bg1"/>
                </a:solidFill>
                <a:latin typeface="Times New Roman" pitchFamily="18" charset="0"/>
                <a:cs typeface="Times New Roman" pitchFamily="18" charset="0"/>
              </a:rPr>
              <a:t> mood. </a:t>
            </a:r>
          </a:p>
          <a:p>
            <a:pPr lvl="1">
              <a:defRPr/>
            </a:pPr>
            <a:r>
              <a:rPr lang="en-US" sz="2400" dirty="0" smtClean="0">
                <a:solidFill>
                  <a:schemeClr val="bg1"/>
                </a:solidFill>
                <a:latin typeface="Times New Roman" pitchFamily="18" charset="0"/>
                <a:cs typeface="Times New Roman" pitchFamily="18" charset="0"/>
              </a:rPr>
              <a:t>Like any tense that refers to an historical event in the (</a:t>
            </a:r>
            <a:r>
              <a:rPr lang="en-US" sz="2400" dirty="0" smtClean="0">
                <a:solidFill>
                  <a:srgbClr val="FFFF00"/>
                </a:solidFill>
                <a:latin typeface="Times New Roman" pitchFamily="18" charset="0"/>
                <a:cs typeface="Times New Roman" pitchFamily="18" charset="0"/>
              </a:rPr>
              <a:t>indicative</a:t>
            </a:r>
            <a:r>
              <a:rPr lang="en-US" sz="2400" dirty="0" smtClean="0">
                <a:solidFill>
                  <a:schemeClr val="bg1"/>
                </a:solidFill>
                <a:latin typeface="Times New Roman" pitchFamily="18" charset="0"/>
                <a:cs typeface="Times New Roman" pitchFamily="18" charset="0"/>
              </a:rPr>
              <a:t>) past, the </a:t>
            </a:r>
            <a:r>
              <a:rPr lang="en-US" sz="2400" dirty="0" smtClean="0">
                <a:solidFill>
                  <a:srgbClr val="FFFF00"/>
                </a:solidFill>
                <a:latin typeface="Times New Roman" pitchFamily="18" charset="0"/>
                <a:cs typeface="Times New Roman" pitchFamily="18" charset="0"/>
              </a:rPr>
              <a:t>pluperfect</a:t>
            </a:r>
            <a:r>
              <a:rPr lang="en-US" sz="2400" dirty="0" smtClean="0">
                <a:solidFill>
                  <a:schemeClr val="bg1"/>
                </a:solidFill>
                <a:latin typeface="Times New Roman" pitchFamily="18" charset="0"/>
                <a:cs typeface="Times New Roman" pitchFamily="18" charset="0"/>
              </a:rPr>
              <a:t> adds an </a:t>
            </a:r>
            <a:r>
              <a:rPr lang="en-US" sz="2400" dirty="0" smtClean="0">
                <a:solidFill>
                  <a:srgbClr val="FFFF00"/>
                </a:solidFill>
                <a:latin typeface="Times New Roman" pitchFamily="18" charset="0"/>
                <a:cs typeface="Times New Roman" pitchFamily="18" charset="0"/>
              </a:rPr>
              <a:t>augment</a:t>
            </a:r>
            <a:r>
              <a:rPr lang="en-US" sz="2400" dirty="0" smtClean="0">
                <a:solidFill>
                  <a:schemeClr val="bg1"/>
                </a:solidFill>
                <a:latin typeface="Times New Roman" pitchFamily="18" charset="0"/>
                <a:cs typeface="Times New Roman" pitchFamily="18" charset="0"/>
              </a:rPr>
              <a:t> prefixed to the (perfect) stem.  </a:t>
            </a:r>
            <a:endParaRPr lang="en-US" sz="2400" dirty="0">
              <a:solidFill>
                <a:schemeClr val="bg1"/>
              </a:solidFill>
              <a:latin typeface="Times New Roman" pitchFamily="18" charset="0"/>
              <a:cs typeface="Times New Roman" pitchFamily="18" charset="0"/>
            </a:endParaRPr>
          </a:p>
          <a:p>
            <a:pPr lvl="2">
              <a:defRPr/>
            </a:pP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511958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a:t>
            </a:r>
            <a:r>
              <a:rPr lang="en-US" sz="2400" dirty="0" smtClean="0">
                <a:solidFill>
                  <a:srgbClr val="FFFF00"/>
                </a:solidFill>
                <a:latin typeface="Times New Roman" pitchFamily="18" charset="0"/>
                <a:cs typeface="Times New Roman" pitchFamily="18" charset="0"/>
              </a:rPr>
              <a:t>Pluperfect Tense </a:t>
            </a:r>
            <a:r>
              <a:rPr lang="en-US" sz="2400" dirty="0" smtClean="0">
                <a:solidFill>
                  <a:schemeClr val="bg1"/>
                </a:solidFill>
                <a:latin typeface="Times New Roman" pitchFamily="18" charset="0"/>
                <a:cs typeface="Times New Roman" pitchFamily="18" charset="0"/>
              </a:rPr>
              <a:t>is a secondary tense and so uses a variation of </a:t>
            </a:r>
            <a:r>
              <a:rPr lang="en-US" sz="2400" dirty="0" smtClean="0">
                <a:solidFill>
                  <a:srgbClr val="FFFF00"/>
                </a:solidFill>
                <a:latin typeface="Times New Roman" pitchFamily="18" charset="0"/>
                <a:cs typeface="Times New Roman" pitchFamily="18" charset="0"/>
              </a:rPr>
              <a:t>secondary endings</a:t>
            </a:r>
            <a:r>
              <a:rPr lang="en-US" sz="2400" dirty="0" smtClean="0">
                <a:solidFill>
                  <a:schemeClr val="bg1"/>
                </a:solidFill>
                <a:latin typeface="Times New Roman" pitchFamily="18" charset="0"/>
                <a:cs typeface="Times New Roman" pitchFamily="18" charset="0"/>
              </a:rPr>
              <a:t>: </a:t>
            </a:r>
            <a:endParaRPr lang="el-GR" sz="2400" dirty="0" smtClean="0">
              <a:solidFill>
                <a:schemeClr val="bg1"/>
              </a:solidFill>
              <a:latin typeface="Times New Roman" pitchFamily="18" charset="0"/>
              <a:cs typeface="Times New Roman" pitchFamily="18" charset="0"/>
            </a:endParaRPr>
          </a:p>
          <a:p>
            <a:pPr>
              <a:buNone/>
              <a:defRPr/>
            </a:pPr>
            <a:endParaRPr lang="en-US" sz="24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η</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I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εμεν</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we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ης</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you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ετε</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y’all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ει</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(s)he, it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εσαν</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they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marL="0" indent="0" algn="ctr">
              <a:buNone/>
              <a:defRPr/>
            </a:pPr>
            <a:endParaRPr lang="el-GR" sz="2400" dirty="0" smtClean="0">
              <a:solidFill>
                <a:schemeClr val="bg1"/>
              </a:solidFill>
              <a:latin typeface="Times New Roman" pitchFamily="18" charset="0"/>
              <a:cs typeface="Times New Roman" pitchFamily="18" charset="0"/>
            </a:endParaRPr>
          </a:p>
          <a:p>
            <a:pPr marL="0" indent="0" algn="ctr">
              <a:buNone/>
              <a:defRPr/>
            </a:pPr>
            <a:r>
              <a:rPr lang="en-US" sz="2400" dirty="0" smtClean="0">
                <a:solidFill>
                  <a:schemeClr val="bg1"/>
                </a:solidFill>
                <a:latin typeface="Times New Roman" pitchFamily="18" charset="0"/>
                <a:cs typeface="Times New Roman" pitchFamily="18" charset="0"/>
              </a:rPr>
              <a:t>These endings most closely resemble </a:t>
            </a:r>
            <a:r>
              <a:rPr lang="en-US" sz="2400" dirty="0">
                <a:solidFill>
                  <a:schemeClr val="bg1"/>
                </a:solidFill>
                <a:latin typeface="Times New Roman" pitchFamily="18" charset="0"/>
                <a:cs typeface="Times New Roman" pitchFamily="18" charset="0"/>
              </a:rPr>
              <a:t>the </a:t>
            </a:r>
            <a:endParaRPr lang="en-US" sz="2400" dirty="0" smtClean="0">
              <a:solidFill>
                <a:schemeClr val="bg1"/>
              </a:solidFill>
              <a:latin typeface="Times New Roman" pitchFamily="18" charset="0"/>
              <a:cs typeface="Times New Roman" pitchFamily="18" charset="0"/>
            </a:endParaRPr>
          </a:p>
          <a:p>
            <a:pPr marL="0" indent="0" algn="ctr">
              <a:buNone/>
              <a:defRPr/>
            </a:pPr>
            <a:r>
              <a:rPr lang="el-GR"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μι</a:t>
            </a:r>
            <a:r>
              <a:rPr lang="el-GR" sz="20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conjugation active part of the Secondary Personal Endings </a:t>
            </a:r>
          </a:p>
          <a:p>
            <a:pPr marL="0" indent="0" algn="ctr">
              <a:buNone/>
              <a:defRPr/>
            </a:pPr>
            <a:r>
              <a:rPr lang="en-US" sz="2400" dirty="0" smtClean="0">
                <a:solidFill>
                  <a:schemeClr val="bg1"/>
                </a:solidFill>
                <a:latin typeface="Times New Roman" pitchFamily="18" charset="0"/>
                <a:cs typeface="Times New Roman" pitchFamily="18" charset="0"/>
              </a:rPr>
              <a:t>on the Master List of Greek Endings.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984197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u="sng" dirty="0">
                <a:solidFill>
                  <a:srgbClr val="FFFF00"/>
                </a:solidFill>
                <a:latin typeface="Palatino Linotype" pitchFamily="18" charset="0"/>
                <a:cs typeface="Times New Roman" pitchFamily="18" charset="0"/>
              </a:rPr>
              <a:t>ἐ</a:t>
            </a:r>
            <a:r>
              <a:rPr lang="el-GR" dirty="0" smtClean="0">
                <a:solidFill>
                  <a:srgbClr val="FFFF00"/>
                </a:solidFill>
                <a:latin typeface="Palatino Linotype" pitchFamily="18" charset="0"/>
                <a:cs typeface="Times New Roman" pitchFamily="18" charset="0"/>
              </a:rPr>
              <a:t>λε</a:t>
            </a:r>
            <a:r>
              <a:rPr lang="el-GR" dirty="0" smtClean="0">
                <a:solidFill>
                  <a:schemeClr val="bg1"/>
                </a:solidFill>
                <a:latin typeface="Palatino Linotype" pitchFamily="18" charset="0"/>
                <a:cs typeface="Times New Roman" pitchFamily="18" charset="0"/>
              </a:rPr>
              <a:t>λύ</a:t>
            </a:r>
            <a:r>
              <a:rPr lang="el-GR" u="sng" dirty="0" smtClean="0">
                <a:solidFill>
                  <a:srgbClr val="FFFF00"/>
                </a:solidFill>
                <a:latin typeface="Palatino Linotype" pitchFamily="18" charset="0"/>
                <a:cs typeface="Times New Roman" pitchFamily="18" charset="0"/>
              </a:rPr>
              <a:t>κ</a:t>
            </a:r>
            <a:r>
              <a:rPr lang="el-GR" dirty="0" smtClean="0">
                <a:solidFill>
                  <a:srgbClr val="FFFF00"/>
                </a:solidFill>
                <a:latin typeface="Palatino Linotype" pitchFamily="18" charset="0"/>
                <a:cs typeface="Times New Roman" pitchFamily="18" charset="0"/>
              </a:rPr>
              <a:t>η</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u="sng" dirty="0">
                <a:solidFill>
                  <a:srgbClr val="FFFF00"/>
                </a:solidFill>
                <a:latin typeface="Palatino Linotype" pitchFamily="18" charset="0"/>
                <a:cs typeface="Times New Roman" pitchFamily="18" charset="0"/>
              </a:rPr>
              <a:t>ἐ</a:t>
            </a:r>
            <a:r>
              <a:rPr lang="el-GR" dirty="0" smtClean="0">
                <a:solidFill>
                  <a:srgbClr val="FFFF00"/>
                </a:solidFill>
                <a:latin typeface="Palatino Linotype" pitchFamily="18" charset="0"/>
                <a:cs typeface="Times New Roman" pitchFamily="18" charset="0"/>
              </a:rPr>
              <a:t>λε</a:t>
            </a:r>
            <a:r>
              <a:rPr lang="el-GR" dirty="0" smtClean="0">
                <a:solidFill>
                  <a:schemeClr val="bg1"/>
                </a:solidFill>
                <a:latin typeface="Palatino Linotype" pitchFamily="18" charset="0"/>
                <a:cs typeface="Times New Roman" pitchFamily="18" charset="0"/>
              </a:rPr>
              <a:t>λύ</a:t>
            </a:r>
            <a:r>
              <a:rPr lang="el-GR" u="sng" dirty="0" smtClean="0">
                <a:solidFill>
                  <a:srgbClr val="FFFF00"/>
                </a:solidFill>
                <a:latin typeface="Palatino Linotype" pitchFamily="18" charset="0"/>
                <a:cs typeface="Times New Roman" pitchFamily="18" charset="0"/>
              </a:rPr>
              <a:t>κ</a:t>
            </a:r>
            <a:r>
              <a:rPr lang="el-GR" dirty="0" smtClean="0">
                <a:solidFill>
                  <a:srgbClr val="FFFF00"/>
                </a:solidFill>
                <a:latin typeface="Palatino Linotype" pitchFamily="18" charset="0"/>
                <a:cs typeface="Times New Roman" pitchFamily="18" charset="0"/>
              </a:rPr>
              <a:t>ης</a:t>
            </a:r>
            <a:r>
              <a:rPr lang="el-GR" dirty="0" smtClean="0">
                <a:solidFill>
                  <a:schemeClr val="bg1"/>
                </a:solidFill>
                <a:latin typeface="Palatino Linotype" pitchFamily="18" charset="0"/>
                <a:cs typeface="Times New Roman" pitchFamily="18" charset="0"/>
              </a:rPr>
              <a:t> </a:t>
            </a:r>
          </a:p>
          <a:p>
            <a:r>
              <a:rPr lang="el-GR" u="sng" dirty="0">
                <a:solidFill>
                  <a:srgbClr val="FFFF00"/>
                </a:solidFill>
                <a:latin typeface="Palatino Linotype" pitchFamily="18" charset="0"/>
                <a:cs typeface="Times New Roman" pitchFamily="18" charset="0"/>
              </a:rPr>
              <a:t>ἐ</a:t>
            </a:r>
            <a:r>
              <a:rPr lang="el-GR" dirty="0" smtClean="0">
                <a:solidFill>
                  <a:srgbClr val="FFFF00"/>
                </a:solidFill>
                <a:latin typeface="Palatino Linotype" pitchFamily="18" charset="0"/>
                <a:cs typeface="Times New Roman" pitchFamily="18" charset="0"/>
              </a:rPr>
              <a:t>λε</a:t>
            </a:r>
            <a:r>
              <a:rPr lang="el-GR" dirty="0" smtClean="0">
                <a:solidFill>
                  <a:schemeClr val="bg1"/>
                </a:solidFill>
                <a:latin typeface="Palatino Linotype" pitchFamily="18" charset="0"/>
                <a:cs typeface="Times New Roman" pitchFamily="18" charset="0"/>
              </a:rPr>
              <a:t>λύ</a:t>
            </a:r>
            <a:r>
              <a:rPr lang="el-GR" u="sng" dirty="0" smtClean="0">
                <a:solidFill>
                  <a:srgbClr val="FFFF00"/>
                </a:solidFill>
                <a:latin typeface="Palatino Linotype" pitchFamily="18" charset="0"/>
                <a:cs typeface="Times New Roman" pitchFamily="18" charset="0"/>
              </a:rPr>
              <a:t>κ</a:t>
            </a:r>
            <a:r>
              <a:rPr lang="el-GR" dirty="0" smtClean="0">
                <a:solidFill>
                  <a:srgbClr val="FFFF00"/>
                </a:solidFill>
                <a:latin typeface="Palatino Linotype" pitchFamily="18" charset="0"/>
                <a:cs typeface="Times New Roman" pitchFamily="18" charset="0"/>
              </a:rPr>
              <a:t>ει</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u="sng" dirty="0">
                <a:solidFill>
                  <a:srgbClr val="FFFF00"/>
                </a:solidFill>
                <a:latin typeface="Palatino Linotype" pitchFamily="18" charset="0"/>
                <a:cs typeface="Times New Roman" pitchFamily="18" charset="0"/>
              </a:rPr>
              <a:t>ἐ</a:t>
            </a:r>
            <a:r>
              <a:rPr lang="el-GR" dirty="0" smtClean="0">
                <a:solidFill>
                  <a:srgbClr val="FFFF00"/>
                </a:solidFill>
                <a:latin typeface="Palatino Linotype" pitchFamily="18" charset="0"/>
                <a:cs typeface="Times New Roman" pitchFamily="18" charset="0"/>
              </a:rPr>
              <a:t>λε</a:t>
            </a:r>
            <a:r>
              <a:rPr lang="el-GR" dirty="0" smtClean="0">
                <a:solidFill>
                  <a:schemeClr val="bg1"/>
                </a:solidFill>
                <a:latin typeface="Palatino Linotype" pitchFamily="18" charset="0"/>
                <a:cs typeface="Times New Roman" pitchFamily="18" charset="0"/>
              </a:rPr>
              <a:t>λύ</a:t>
            </a:r>
            <a:r>
              <a:rPr lang="el-GR" u="sng" dirty="0" smtClean="0">
                <a:solidFill>
                  <a:srgbClr val="FFFF00"/>
                </a:solidFill>
                <a:latin typeface="Palatino Linotype" pitchFamily="18" charset="0"/>
                <a:cs typeface="Times New Roman" pitchFamily="18" charset="0"/>
              </a:rPr>
              <a:t>κ</a:t>
            </a:r>
            <a:r>
              <a:rPr lang="el-GR" dirty="0" smtClean="0">
                <a:solidFill>
                  <a:srgbClr val="FFFF00"/>
                </a:solidFill>
                <a:latin typeface="Palatino Linotype" pitchFamily="18" charset="0"/>
                <a:cs typeface="Times New Roman" pitchFamily="18" charset="0"/>
              </a:rPr>
              <a:t>εμεν</a:t>
            </a:r>
            <a:endParaRPr lang="en-US" dirty="0" smtClean="0">
              <a:solidFill>
                <a:schemeClr val="bg1"/>
              </a:solidFill>
              <a:latin typeface="Palatino Linotype" pitchFamily="18" charset="0"/>
              <a:cs typeface="Times New Roman" pitchFamily="18" charset="0"/>
            </a:endParaRPr>
          </a:p>
          <a:p>
            <a:r>
              <a:rPr lang="el-GR" u="sng" dirty="0">
                <a:solidFill>
                  <a:srgbClr val="FFFF00"/>
                </a:solidFill>
                <a:latin typeface="Palatino Linotype" pitchFamily="18" charset="0"/>
                <a:cs typeface="Times New Roman" pitchFamily="18" charset="0"/>
              </a:rPr>
              <a:t>ἐ</a:t>
            </a:r>
            <a:r>
              <a:rPr lang="el-GR" dirty="0" smtClean="0">
                <a:solidFill>
                  <a:srgbClr val="FFFF00"/>
                </a:solidFill>
                <a:latin typeface="Palatino Linotype" pitchFamily="18" charset="0"/>
                <a:cs typeface="Times New Roman" pitchFamily="18" charset="0"/>
              </a:rPr>
              <a:t>λε</a:t>
            </a:r>
            <a:r>
              <a:rPr lang="el-GR" dirty="0" smtClean="0">
                <a:solidFill>
                  <a:schemeClr val="bg1"/>
                </a:solidFill>
                <a:latin typeface="Palatino Linotype" pitchFamily="18" charset="0"/>
                <a:cs typeface="Times New Roman" pitchFamily="18" charset="0"/>
              </a:rPr>
              <a:t>λύ</a:t>
            </a:r>
            <a:r>
              <a:rPr lang="el-GR" u="sng" dirty="0" smtClean="0">
                <a:solidFill>
                  <a:srgbClr val="FFFF00"/>
                </a:solidFill>
                <a:latin typeface="Palatino Linotype" pitchFamily="18" charset="0"/>
                <a:cs typeface="Times New Roman" pitchFamily="18" charset="0"/>
              </a:rPr>
              <a:t>κ</a:t>
            </a:r>
            <a:r>
              <a:rPr lang="el-GR" dirty="0" smtClean="0">
                <a:solidFill>
                  <a:srgbClr val="FFFF00"/>
                </a:solidFill>
                <a:latin typeface="Palatino Linotype" pitchFamily="18" charset="0"/>
                <a:cs typeface="Times New Roman" pitchFamily="18" charset="0"/>
              </a:rPr>
              <a:t>ετε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u="sng" dirty="0">
                <a:solidFill>
                  <a:srgbClr val="FFFF00"/>
                </a:solidFill>
                <a:latin typeface="Palatino Linotype" pitchFamily="18" charset="0"/>
                <a:cs typeface="Times New Roman" pitchFamily="18" charset="0"/>
              </a:rPr>
              <a:t>ἐ</a:t>
            </a:r>
            <a:r>
              <a:rPr lang="el-GR" dirty="0" smtClean="0">
                <a:solidFill>
                  <a:srgbClr val="FFFF00"/>
                </a:solidFill>
                <a:latin typeface="Palatino Linotype" pitchFamily="18" charset="0"/>
                <a:cs typeface="Times New Roman" pitchFamily="18" charset="0"/>
              </a:rPr>
              <a:t>λε</a:t>
            </a:r>
            <a:r>
              <a:rPr lang="el-GR" dirty="0" smtClean="0">
                <a:solidFill>
                  <a:schemeClr val="bg1"/>
                </a:solidFill>
                <a:latin typeface="Palatino Linotype" pitchFamily="18" charset="0"/>
                <a:cs typeface="Times New Roman" pitchFamily="18" charset="0"/>
              </a:rPr>
              <a:t>λύ</a:t>
            </a:r>
            <a:r>
              <a:rPr lang="el-GR" u="sng" dirty="0" smtClean="0">
                <a:solidFill>
                  <a:srgbClr val="FFFF00"/>
                </a:solidFill>
                <a:latin typeface="Palatino Linotype" pitchFamily="18" charset="0"/>
                <a:cs typeface="Times New Roman" pitchFamily="18" charset="0"/>
              </a:rPr>
              <a:t>κ</a:t>
            </a:r>
            <a:r>
              <a:rPr lang="el-GR" dirty="0" smtClean="0">
                <a:solidFill>
                  <a:srgbClr val="FFFF00"/>
                </a:solidFill>
                <a:latin typeface="Palatino Linotype" pitchFamily="18" charset="0"/>
                <a:cs typeface="Times New Roman" pitchFamily="18" charset="0"/>
              </a:rPr>
              <a:t>εσαν</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60579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Pluperfect Indicative </a:t>
            </a:r>
            <a:r>
              <a:rPr lang="en-US" sz="2000" dirty="0">
                <a:solidFill>
                  <a:srgbClr val="FFFF00"/>
                </a:solidFill>
                <a:latin typeface="Times New Roman" pitchFamily="18" charset="0"/>
                <a:cs typeface="Times New Roman" pitchFamily="18" charset="0"/>
              </a:rPr>
              <a:t>Active </a:t>
            </a:r>
            <a:r>
              <a:rPr lang="en-US" sz="2000" dirty="0" smtClean="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λύω </a:t>
            </a:r>
            <a:r>
              <a:rPr lang="en-US" sz="2000" dirty="0" smtClean="0">
                <a:solidFill>
                  <a:schemeClr val="bg1"/>
                </a:solidFill>
                <a:latin typeface="Times New Roman" pitchFamily="18" charset="0"/>
                <a:cs typeface="Times New Roman" pitchFamily="18" charset="0"/>
              </a:rPr>
              <a:t>(GPH p. 91) </a:t>
            </a:r>
            <a:endParaRPr lang="en-US" sz="2000" dirty="0"/>
          </a:p>
        </p:txBody>
      </p:sp>
    </p:spTree>
    <p:extLst>
      <p:ext uri="{BB962C8B-B14F-4D97-AF65-F5344CB8AC3E}">
        <p14:creationId xmlns:p14="http://schemas.microsoft.com/office/powerpoint/2010/main" val="17432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800" dirty="0" smtClean="0">
                <a:solidFill>
                  <a:srgbClr val="FFFF00"/>
                </a:solidFill>
                <a:latin typeface="Times New Roman" pitchFamily="18" charset="0"/>
                <a:cs typeface="Times New Roman" pitchFamily="18" charset="0"/>
              </a:rPr>
              <a:t>From Unit 13: </a:t>
            </a:r>
            <a:r>
              <a:rPr lang="en-US" sz="2800" dirty="0" smtClean="0">
                <a:solidFill>
                  <a:schemeClr val="bg1"/>
                </a:solidFill>
                <a:latin typeface="Times New Roman" pitchFamily="18" charset="0"/>
                <a:cs typeface="Times New Roman" pitchFamily="18" charset="0"/>
              </a:rPr>
              <a:t>The </a:t>
            </a:r>
            <a:r>
              <a:rPr lang="en-US" sz="2800" dirty="0" smtClean="0">
                <a:solidFill>
                  <a:srgbClr val="FFFF00"/>
                </a:solidFill>
                <a:latin typeface="Times New Roman" pitchFamily="18" charset="0"/>
                <a:cs typeface="Times New Roman" pitchFamily="18" charset="0"/>
              </a:rPr>
              <a:t>aorist tense </a:t>
            </a:r>
            <a:r>
              <a:rPr lang="en-US" sz="2800" dirty="0" smtClean="0">
                <a:solidFill>
                  <a:schemeClr val="bg1"/>
                </a:solidFill>
                <a:latin typeface="Times New Roman" pitchFamily="18" charset="0"/>
                <a:cs typeface="Times New Roman" pitchFamily="18" charset="0"/>
              </a:rPr>
              <a:t>of Greek verbs: </a:t>
            </a:r>
          </a:p>
          <a:p>
            <a:pPr lvl="1">
              <a:defRPr/>
            </a:pPr>
            <a:r>
              <a:rPr lang="en-US" sz="2400" dirty="0" smtClean="0">
                <a:solidFill>
                  <a:schemeClr val="bg1"/>
                </a:solidFill>
                <a:latin typeface="Times New Roman" pitchFamily="18" charset="0"/>
                <a:cs typeface="Times New Roman" pitchFamily="18" charset="0"/>
              </a:rPr>
              <a:t>Both the </a:t>
            </a:r>
            <a:r>
              <a:rPr lang="en-US" sz="2400" dirty="0" smtClean="0">
                <a:solidFill>
                  <a:srgbClr val="FFFF00"/>
                </a:solidFill>
                <a:latin typeface="Times New Roman" pitchFamily="18" charset="0"/>
                <a:cs typeface="Times New Roman" pitchFamily="18" charset="0"/>
              </a:rPr>
              <a:t>imperfect</a:t>
            </a:r>
            <a:r>
              <a:rPr lang="en-US" sz="2400" dirty="0" smtClean="0">
                <a:solidFill>
                  <a:schemeClr val="bg1"/>
                </a:solidFill>
                <a:latin typeface="Times New Roman" pitchFamily="18" charset="0"/>
                <a:cs typeface="Times New Roman" pitchFamily="18" charset="0"/>
              </a:rPr>
              <a:t> and </a:t>
            </a:r>
            <a:r>
              <a:rPr lang="en-US" sz="2400" dirty="0" smtClean="0">
                <a:solidFill>
                  <a:srgbClr val="FFFF00"/>
                </a:solidFill>
                <a:latin typeface="Times New Roman" pitchFamily="18" charset="0"/>
                <a:cs typeface="Times New Roman" pitchFamily="18" charset="0"/>
              </a:rPr>
              <a:t>aorist tenses </a:t>
            </a:r>
            <a:r>
              <a:rPr lang="en-US" sz="2400" dirty="0" smtClean="0">
                <a:solidFill>
                  <a:schemeClr val="bg1"/>
                </a:solidFill>
                <a:latin typeface="Times New Roman" pitchFamily="18" charset="0"/>
                <a:cs typeface="Times New Roman" pitchFamily="18" charset="0"/>
              </a:rPr>
              <a:t>describe actions in the past. They differ in what is called “aspect.” </a:t>
            </a:r>
          </a:p>
          <a:p>
            <a:pPr lvl="2">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aorist</a:t>
            </a:r>
            <a:r>
              <a:rPr lang="en-US" sz="2000" dirty="0" smtClean="0">
                <a:solidFill>
                  <a:schemeClr val="bg1"/>
                </a:solidFill>
                <a:latin typeface="Times New Roman" pitchFamily="18" charset="0"/>
                <a:cs typeface="Times New Roman" pitchFamily="18" charset="0"/>
              </a:rPr>
              <a:t> conveys a single, discreet action. This is the more common, default tense for referring to action in the past. </a:t>
            </a:r>
          </a:p>
          <a:p>
            <a:pPr lvl="2">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imperfect</a:t>
            </a:r>
            <a:r>
              <a:rPr lang="en-US" sz="2000" dirty="0" smtClean="0">
                <a:solidFill>
                  <a:schemeClr val="bg1"/>
                </a:solidFill>
                <a:latin typeface="Times New Roman" pitchFamily="18" charset="0"/>
                <a:cs typeface="Times New Roman" pitchFamily="18" charset="0"/>
              </a:rPr>
              <a:t> conveys activity that was more than a single action in some way. </a:t>
            </a:r>
          </a:p>
          <a:p>
            <a:pPr lvl="1">
              <a:defRPr/>
            </a:pPr>
            <a:r>
              <a:rPr lang="en-US" sz="2400" dirty="0" smtClean="0">
                <a:solidFill>
                  <a:schemeClr val="bg1"/>
                </a:solidFill>
                <a:latin typeface="Times New Roman" pitchFamily="18" charset="0"/>
                <a:cs typeface="Times New Roman" pitchFamily="18" charset="0"/>
              </a:rPr>
              <a:t>For example: </a:t>
            </a:r>
          </a:p>
          <a:p>
            <a:pPr lvl="2">
              <a:defRPr/>
            </a:pPr>
            <a:r>
              <a:rPr lang="en-US" sz="2000" dirty="0" smtClean="0">
                <a:solidFill>
                  <a:schemeClr val="bg1"/>
                </a:solidFill>
                <a:latin typeface="Times New Roman" pitchFamily="18" charset="0"/>
                <a:cs typeface="Times New Roman" pitchFamily="18" charset="0"/>
              </a:rPr>
              <a:t>“I </a:t>
            </a:r>
            <a:r>
              <a:rPr lang="en-US" sz="2000" u="sng" dirty="0" smtClean="0">
                <a:solidFill>
                  <a:schemeClr val="bg1"/>
                </a:solidFill>
                <a:latin typeface="Times New Roman" pitchFamily="18" charset="0"/>
                <a:cs typeface="Times New Roman" pitchFamily="18" charset="0"/>
              </a:rPr>
              <a:t>walked</a:t>
            </a:r>
            <a:r>
              <a:rPr lang="en-US" sz="2000" dirty="0" smtClean="0">
                <a:solidFill>
                  <a:schemeClr val="bg1"/>
                </a:solidFill>
                <a:latin typeface="Times New Roman" pitchFamily="18" charset="0"/>
                <a:cs typeface="Times New Roman" pitchFamily="18" charset="0"/>
              </a:rPr>
              <a:t>.” </a:t>
            </a:r>
            <a:r>
              <a:rPr lang="en-US" sz="2000" dirty="0" smtClean="0">
                <a:solidFill>
                  <a:srgbClr val="FFFF00"/>
                </a:solidFill>
                <a:latin typeface="Times New Roman" pitchFamily="18" charset="0"/>
                <a:cs typeface="Times New Roman" pitchFamily="18" charset="0"/>
              </a:rPr>
              <a:t>Aorist</a:t>
            </a:r>
            <a:r>
              <a:rPr lang="en-US" sz="2000" dirty="0" smtClean="0">
                <a:solidFill>
                  <a:schemeClr val="bg1"/>
                </a:solidFill>
                <a:latin typeface="Times New Roman" pitchFamily="18" charset="0"/>
                <a:cs typeface="Times New Roman" pitchFamily="18" charset="0"/>
              </a:rPr>
              <a:t>: think of a single image of the speaker in the act of walking. </a:t>
            </a:r>
          </a:p>
          <a:p>
            <a:pPr lvl="2">
              <a:defRPr/>
            </a:pPr>
            <a:r>
              <a:rPr lang="en-US" sz="2000" dirty="0" smtClean="0">
                <a:solidFill>
                  <a:schemeClr val="bg1"/>
                </a:solidFill>
                <a:latin typeface="Times New Roman" pitchFamily="18" charset="0"/>
                <a:cs typeface="Times New Roman" pitchFamily="18" charset="0"/>
              </a:rPr>
              <a:t>“I </a:t>
            </a:r>
            <a:r>
              <a:rPr lang="en-US" sz="2000" u="sng" dirty="0" smtClean="0">
                <a:solidFill>
                  <a:schemeClr val="bg1"/>
                </a:solidFill>
                <a:latin typeface="Times New Roman" pitchFamily="18" charset="0"/>
                <a:cs typeface="Times New Roman" pitchFamily="18" charset="0"/>
              </a:rPr>
              <a:t>was walking</a:t>
            </a:r>
            <a:r>
              <a:rPr lang="en-US" sz="2000" dirty="0" smtClean="0">
                <a:solidFill>
                  <a:schemeClr val="bg1"/>
                </a:solidFill>
                <a:latin typeface="Times New Roman" pitchFamily="18" charset="0"/>
                <a:cs typeface="Times New Roman" pitchFamily="18" charset="0"/>
              </a:rPr>
              <a:t>.” </a:t>
            </a:r>
            <a:r>
              <a:rPr lang="en-US" sz="2000" dirty="0" smtClean="0">
                <a:solidFill>
                  <a:srgbClr val="FFFF00"/>
                </a:solidFill>
                <a:latin typeface="Times New Roman" pitchFamily="18" charset="0"/>
                <a:cs typeface="Times New Roman" pitchFamily="18" charset="0"/>
              </a:rPr>
              <a:t>Imperfect</a:t>
            </a:r>
            <a:r>
              <a:rPr lang="en-US" sz="2000" dirty="0" smtClean="0">
                <a:solidFill>
                  <a:schemeClr val="bg1"/>
                </a:solidFill>
                <a:latin typeface="Times New Roman" pitchFamily="18" charset="0"/>
                <a:cs typeface="Times New Roman" pitchFamily="18" charset="0"/>
              </a:rPr>
              <a:t>: think of an ongoing video of the speaker walking. </a:t>
            </a:r>
          </a:p>
        </p:txBody>
      </p:sp>
    </p:spTree>
    <p:extLst>
      <p:ext uri="{BB962C8B-B14F-4D97-AF65-F5344CB8AC3E}">
        <p14:creationId xmlns:p14="http://schemas.microsoft.com/office/powerpoint/2010/main" val="41613515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smtClean="0">
                <a:solidFill>
                  <a:srgbClr val="FFFF00"/>
                </a:solidFill>
                <a:latin typeface="Palatino Linotype" pitchFamily="18" charset="0"/>
                <a:cs typeface="Times New Roman" pitchFamily="18" charset="0"/>
              </a:rPr>
              <a:t>ᾔ</a:t>
            </a:r>
            <a:r>
              <a:rPr lang="el-GR" u="sng" dirty="0" smtClean="0">
                <a:solidFill>
                  <a:srgbClr val="FFFF00"/>
                </a:solidFill>
                <a:latin typeface="Palatino Linotype" pitchFamily="18" charset="0"/>
                <a:cs typeface="Times New Roman" pitchFamily="18" charset="0"/>
              </a:rPr>
              <a:t>δη</a:t>
            </a:r>
            <a:r>
              <a:rPr lang="el-GR" dirty="0" smtClean="0">
                <a:solidFill>
                  <a:srgbClr val="FFFF00"/>
                </a:solidFill>
                <a:latin typeface="Palatino Linotype" pitchFamily="18" charset="0"/>
                <a:cs typeface="Times New Roman" pitchFamily="18" charset="0"/>
              </a:rPr>
              <a:t> </a:t>
            </a:r>
            <a:r>
              <a:rPr lang="en-US" dirty="0" smtClean="0">
                <a:solidFill>
                  <a:schemeClr val="bg1"/>
                </a:solidFill>
                <a:latin typeface="Times New Roman" pitchFamily="18" charset="0"/>
                <a:cs typeface="Times New Roman" pitchFamily="18" charset="0"/>
              </a:rPr>
              <a:t>or</a:t>
            </a:r>
            <a:r>
              <a:rPr lang="el-GR" dirty="0" smtClean="0">
                <a:solidFill>
                  <a:schemeClr val="bg1"/>
                </a:solidFill>
                <a:latin typeface="Times New Roman" pitchFamily="18" charset="0"/>
                <a:cs typeface="Times New Roman" pitchFamily="18" charset="0"/>
              </a:rPr>
              <a:t> </a:t>
            </a:r>
            <a:r>
              <a:rPr lang="el-GR" dirty="0" smtClean="0">
                <a:solidFill>
                  <a:srgbClr val="FFFF00"/>
                </a:solidFill>
                <a:latin typeface="Palatino Linotype" pitchFamily="18" charset="0"/>
                <a:cs typeface="Times New Roman" pitchFamily="18" charset="0"/>
              </a:rPr>
              <a:t>ᾔ</a:t>
            </a:r>
            <a:r>
              <a:rPr lang="el-GR" u="sng" dirty="0" smtClean="0">
                <a:solidFill>
                  <a:srgbClr val="FFFF00"/>
                </a:solidFill>
                <a:latin typeface="Palatino Linotype" pitchFamily="18" charset="0"/>
                <a:cs typeface="Times New Roman" pitchFamily="18" charset="0"/>
              </a:rPr>
              <a:t>δειν</a:t>
            </a:r>
            <a:r>
              <a:rPr lang="el-GR" dirty="0" smtClean="0">
                <a:solidFill>
                  <a:srgbClr val="FFFF00"/>
                </a:solidFill>
                <a:latin typeface="Palatino Linotype" pitchFamily="18" charset="0"/>
                <a:cs typeface="Times New Roman" pitchFamily="18" charset="0"/>
              </a:rPr>
              <a:t> </a:t>
            </a:r>
          </a:p>
          <a:p>
            <a:r>
              <a:rPr lang="el-GR" dirty="0" smtClean="0">
                <a:solidFill>
                  <a:srgbClr val="FFFF00"/>
                </a:solidFill>
                <a:latin typeface="Palatino Linotype" pitchFamily="18" charset="0"/>
                <a:cs typeface="Times New Roman" pitchFamily="18" charset="0"/>
              </a:rPr>
              <a:t>ᾔ</a:t>
            </a:r>
            <a:r>
              <a:rPr lang="el-GR" u="sng" dirty="0" smtClean="0">
                <a:solidFill>
                  <a:srgbClr val="FFFF00"/>
                </a:solidFill>
                <a:latin typeface="Palatino Linotype" pitchFamily="18" charset="0"/>
                <a:cs typeface="Times New Roman" pitchFamily="18" charset="0"/>
              </a:rPr>
              <a:t>δησθα</a:t>
            </a:r>
            <a:r>
              <a:rPr lang="el-GR" dirty="0" smtClean="0">
                <a:solidFill>
                  <a:srgbClr val="FFFF00"/>
                </a:solidFill>
                <a:latin typeface="Palatino Linotype" pitchFamily="18" charset="0"/>
                <a:cs typeface="Times New Roman" pitchFamily="18" charset="0"/>
              </a:rPr>
              <a:t> </a:t>
            </a:r>
            <a:r>
              <a:rPr lang="en-US" dirty="0">
                <a:solidFill>
                  <a:schemeClr val="bg1"/>
                </a:solidFill>
                <a:latin typeface="Times New Roman" pitchFamily="18" charset="0"/>
                <a:cs typeface="Times New Roman" pitchFamily="18" charset="0"/>
              </a:rPr>
              <a:t>or </a:t>
            </a:r>
            <a:r>
              <a:rPr lang="el-GR" dirty="0" smtClean="0">
                <a:solidFill>
                  <a:srgbClr val="FFFF00"/>
                </a:solidFill>
                <a:latin typeface="Palatino Linotype" pitchFamily="18" charset="0"/>
                <a:cs typeface="Times New Roman" pitchFamily="18" charset="0"/>
              </a:rPr>
              <a:t>ᾔ</a:t>
            </a:r>
            <a:r>
              <a:rPr lang="el-GR" u="sng" dirty="0" smtClean="0">
                <a:solidFill>
                  <a:srgbClr val="FFFF00"/>
                </a:solidFill>
                <a:latin typeface="Palatino Linotype" pitchFamily="18" charset="0"/>
                <a:cs typeface="Times New Roman" pitchFamily="18" charset="0"/>
              </a:rPr>
              <a:t>δεις</a:t>
            </a:r>
            <a:r>
              <a:rPr lang="el-GR" dirty="0" smtClean="0">
                <a:solidFill>
                  <a:srgbClr val="FFFF00"/>
                </a:solidFill>
                <a:latin typeface="Palatino Linotype" pitchFamily="18" charset="0"/>
                <a:cs typeface="Times New Roman" pitchFamily="18" charset="0"/>
              </a:rPr>
              <a:t> </a:t>
            </a:r>
            <a:endParaRPr lang="en-US" dirty="0" smtClean="0">
              <a:solidFill>
                <a:schemeClr val="bg1"/>
              </a:solidFill>
              <a:latin typeface="Times New Roman"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ᾔ</a:t>
            </a:r>
            <a:r>
              <a:rPr lang="el-GR" u="sng" dirty="0" smtClean="0">
                <a:solidFill>
                  <a:srgbClr val="FFFF00"/>
                </a:solidFill>
                <a:latin typeface="Palatino Linotype" pitchFamily="18" charset="0"/>
                <a:cs typeface="Times New Roman" pitchFamily="18" charset="0"/>
              </a:rPr>
              <a:t>δει</a:t>
            </a:r>
            <a:r>
              <a:rPr lang="el-GR" dirty="0" smtClean="0">
                <a:solidFill>
                  <a:schemeClr val="bg1"/>
                </a:solidFill>
                <a:latin typeface="Times New Roman" pitchFamily="18" charset="0"/>
                <a:cs typeface="Times New Roman" pitchFamily="18" charset="0"/>
              </a:rPr>
              <a:t>(</a:t>
            </a:r>
            <a:r>
              <a:rPr lang="el-GR" dirty="0" smtClean="0">
                <a:solidFill>
                  <a:srgbClr val="FFFF00"/>
                </a:solidFill>
                <a:latin typeface="Palatino Linotype" pitchFamily="18" charset="0"/>
                <a:cs typeface="Times New Roman" pitchFamily="18" charset="0"/>
              </a:rPr>
              <a:t>ν</a:t>
            </a:r>
            <a:r>
              <a:rPr lang="el-GR" dirty="0" smtClean="0">
                <a:solidFill>
                  <a:schemeClr val="bg1"/>
                </a:solidFill>
                <a:latin typeface="Times New Roman" pitchFamily="18" charset="0"/>
                <a:cs typeface="Times New Roman" pitchFamily="18" charset="0"/>
              </a:rPr>
              <a:t>)</a:t>
            </a:r>
            <a:r>
              <a:rPr lang="el-GR" dirty="0" smtClean="0">
                <a:solidFill>
                  <a:srgbClr val="FFFF00"/>
                </a:solidFill>
                <a:latin typeface="Palatino Linotype" pitchFamily="18" charset="0"/>
                <a:cs typeface="Times New Roman" pitchFamily="18" charset="0"/>
              </a:rPr>
              <a:t> </a:t>
            </a:r>
            <a:endParaRPr lang="en-US" u="sng" dirty="0" smtClean="0">
              <a:solidFill>
                <a:srgbClr val="FFFF00"/>
              </a:solidFill>
              <a:latin typeface="Palatino Linotype" pitchFamily="18" charset="0"/>
              <a:cs typeface="Times New Roman" pitchFamily="18" charset="0"/>
            </a:endParaRPr>
          </a:p>
          <a:p>
            <a:pPr marL="0" indent="0">
              <a:buNone/>
            </a:pPr>
            <a:endParaRPr lang="el-GR" sz="2400" dirty="0" smtClean="0">
              <a:solidFill>
                <a:schemeClr val="bg1"/>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rgbClr val="FFFF00"/>
                </a:solidFill>
                <a:latin typeface="Palatino Linotype" pitchFamily="18" charset="0"/>
                <a:cs typeface="Times New Roman" pitchFamily="18" charset="0"/>
              </a:rPr>
              <a:t>ᾖ</a:t>
            </a:r>
            <a:r>
              <a:rPr lang="el-GR" u="sng" dirty="0" smtClean="0">
                <a:solidFill>
                  <a:srgbClr val="FFFF00"/>
                </a:solidFill>
                <a:latin typeface="Palatino Linotype" pitchFamily="18" charset="0"/>
                <a:cs typeface="Times New Roman" pitchFamily="18" charset="0"/>
              </a:rPr>
              <a:t>σ</a:t>
            </a:r>
            <a:r>
              <a:rPr lang="el-GR" dirty="0" smtClean="0">
                <a:solidFill>
                  <a:srgbClr val="FFFF00"/>
                </a:solidFill>
                <a:latin typeface="Palatino Linotype" pitchFamily="18" charset="0"/>
                <a:cs typeface="Times New Roman" pitchFamily="18" charset="0"/>
              </a:rPr>
              <a:t>μεν</a:t>
            </a:r>
            <a:r>
              <a:rPr lang="en-US" dirty="0" smtClean="0">
                <a:solidFill>
                  <a:srgbClr val="FFFF00"/>
                </a:solidFill>
                <a:latin typeface="Palatino Linotype" pitchFamily="18" charset="0"/>
                <a:cs typeface="Times New Roman" pitchFamily="18" charset="0"/>
              </a:rPr>
              <a:t> </a:t>
            </a:r>
            <a:r>
              <a:rPr lang="en-US" dirty="0" smtClean="0">
                <a:solidFill>
                  <a:schemeClr val="bg1"/>
                </a:solidFill>
                <a:latin typeface="Times New Roman" pitchFamily="18" charset="0"/>
                <a:cs typeface="Times New Roman" pitchFamily="18" charset="0"/>
              </a:rPr>
              <a:t>or</a:t>
            </a:r>
            <a:r>
              <a:rPr lang="el-GR" dirty="0" smtClean="0">
                <a:solidFill>
                  <a:schemeClr val="bg1"/>
                </a:solidFill>
                <a:latin typeface="Times New Roman" pitchFamily="18" charset="0"/>
                <a:cs typeface="Times New Roman" pitchFamily="18" charset="0"/>
              </a:rPr>
              <a:t> </a:t>
            </a:r>
            <a:r>
              <a:rPr lang="el-GR" dirty="0" smtClean="0">
                <a:solidFill>
                  <a:srgbClr val="FFFF00"/>
                </a:solidFill>
                <a:latin typeface="Palatino Linotype" pitchFamily="18" charset="0"/>
                <a:cs typeface="Times New Roman" pitchFamily="18" charset="0"/>
              </a:rPr>
              <a:t>ᾔ</a:t>
            </a:r>
            <a:r>
              <a:rPr lang="el-GR" u="sng" dirty="0" smtClean="0">
                <a:solidFill>
                  <a:srgbClr val="FFFF00"/>
                </a:solidFill>
                <a:latin typeface="Palatino Linotype" pitchFamily="18" charset="0"/>
                <a:cs typeface="Times New Roman" pitchFamily="18" charset="0"/>
              </a:rPr>
              <a:t>δεμεν</a:t>
            </a:r>
            <a:r>
              <a:rPr lang="el-GR" dirty="0" smtClean="0">
                <a:solidFill>
                  <a:srgbClr val="FFFF00"/>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ᾖ</a:t>
            </a:r>
            <a:r>
              <a:rPr lang="el-GR" u="sng" dirty="0" smtClean="0">
                <a:solidFill>
                  <a:srgbClr val="FFFF00"/>
                </a:solidFill>
                <a:latin typeface="Palatino Linotype" pitchFamily="18" charset="0"/>
                <a:cs typeface="Times New Roman" pitchFamily="18" charset="0"/>
              </a:rPr>
              <a:t>σ</a:t>
            </a:r>
            <a:r>
              <a:rPr lang="el-GR" dirty="0" smtClean="0">
                <a:solidFill>
                  <a:srgbClr val="FFFF00"/>
                </a:solidFill>
                <a:latin typeface="Palatino Linotype" pitchFamily="18" charset="0"/>
                <a:cs typeface="Times New Roman" pitchFamily="18" charset="0"/>
              </a:rPr>
              <a:t>τε</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Times New Roman" pitchFamily="18" charset="0"/>
                <a:cs typeface="Times New Roman" pitchFamily="18" charset="0"/>
              </a:rPr>
              <a:t>or</a:t>
            </a:r>
            <a:r>
              <a:rPr lang="el-GR" dirty="0" smtClean="0">
                <a:solidFill>
                  <a:schemeClr val="bg1"/>
                </a:solidFill>
                <a:latin typeface="Times New Roman" pitchFamily="18" charset="0"/>
                <a:cs typeface="Times New Roman" pitchFamily="18" charset="0"/>
              </a:rPr>
              <a:t> </a:t>
            </a:r>
            <a:r>
              <a:rPr lang="el-GR" dirty="0" smtClean="0">
                <a:solidFill>
                  <a:srgbClr val="FFFF00"/>
                </a:solidFill>
                <a:latin typeface="Palatino Linotype" pitchFamily="18" charset="0"/>
                <a:cs typeface="Times New Roman" pitchFamily="18" charset="0"/>
              </a:rPr>
              <a:t>ᾔ</a:t>
            </a:r>
            <a:r>
              <a:rPr lang="el-GR" u="sng" dirty="0" smtClean="0">
                <a:solidFill>
                  <a:srgbClr val="FFFF00"/>
                </a:solidFill>
                <a:latin typeface="Palatino Linotype" pitchFamily="18" charset="0"/>
                <a:cs typeface="Times New Roman" pitchFamily="18" charset="0"/>
              </a:rPr>
              <a:t>δετε</a:t>
            </a:r>
            <a:r>
              <a:rPr lang="el-GR" dirty="0" smtClean="0">
                <a:solidFill>
                  <a:srgbClr val="FFFF00"/>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ᾖ</a:t>
            </a:r>
            <a:r>
              <a:rPr lang="el-GR" u="sng" dirty="0" smtClean="0">
                <a:solidFill>
                  <a:srgbClr val="FFFF00"/>
                </a:solidFill>
                <a:latin typeface="Palatino Linotype" pitchFamily="18" charset="0"/>
                <a:cs typeface="Times New Roman" pitchFamily="18" charset="0"/>
              </a:rPr>
              <a:t>σ</a:t>
            </a:r>
            <a:r>
              <a:rPr lang="el-GR" dirty="0" smtClean="0">
                <a:solidFill>
                  <a:srgbClr val="FFFF00"/>
                </a:solidFill>
                <a:latin typeface="Palatino Linotype" pitchFamily="18" charset="0"/>
                <a:cs typeface="Times New Roman" pitchFamily="18" charset="0"/>
              </a:rPr>
              <a:t>αν </a:t>
            </a:r>
            <a:r>
              <a:rPr lang="en-US" dirty="0" smtClean="0">
                <a:solidFill>
                  <a:schemeClr val="bg1"/>
                </a:solidFill>
                <a:latin typeface="Times New Roman" pitchFamily="18" charset="0"/>
                <a:cs typeface="Times New Roman" pitchFamily="18" charset="0"/>
              </a:rPr>
              <a:t>or</a:t>
            </a:r>
            <a:r>
              <a:rPr lang="el-GR" dirty="0" smtClean="0">
                <a:solidFill>
                  <a:schemeClr val="bg1"/>
                </a:solidFill>
                <a:latin typeface="Times New Roman" pitchFamily="18" charset="0"/>
                <a:cs typeface="Times New Roman" pitchFamily="18" charset="0"/>
              </a:rPr>
              <a:t> </a:t>
            </a:r>
            <a:r>
              <a:rPr lang="el-GR" dirty="0" smtClean="0">
                <a:solidFill>
                  <a:srgbClr val="FFFF00"/>
                </a:solidFill>
                <a:latin typeface="Palatino Linotype" pitchFamily="18" charset="0"/>
                <a:cs typeface="Times New Roman" pitchFamily="18" charset="0"/>
              </a:rPr>
              <a:t>ᾔ</a:t>
            </a:r>
            <a:r>
              <a:rPr lang="el-GR" u="sng" dirty="0" smtClean="0">
                <a:solidFill>
                  <a:srgbClr val="FFFF00"/>
                </a:solidFill>
                <a:latin typeface="Palatino Linotype" pitchFamily="18" charset="0"/>
                <a:cs typeface="Times New Roman" pitchFamily="18" charset="0"/>
              </a:rPr>
              <a:t>δεσαν</a:t>
            </a:r>
            <a:r>
              <a:rPr lang="el-GR" dirty="0" smtClean="0">
                <a:solidFill>
                  <a:srgbClr val="FFFF00"/>
                </a:solidFill>
                <a:latin typeface="Palatino Linotype" pitchFamily="18" charset="0"/>
                <a:cs typeface="Times New Roman" pitchFamily="18" charset="0"/>
              </a:rPr>
              <a:t> </a:t>
            </a:r>
          </a:p>
          <a:p>
            <a:pPr marL="0" indent="0">
              <a:buNone/>
            </a:pPr>
            <a:endParaRPr lang="el-GR" sz="2400" dirty="0" smtClean="0">
              <a:solidFill>
                <a:schemeClr val="bg1"/>
              </a:solidFill>
              <a:latin typeface="Times New Roman"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60579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Pluperfect Active </a:t>
            </a:r>
            <a:r>
              <a:rPr lang="en-US" sz="2000" dirty="0" smtClean="0">
                <a:solidFill>
                  <a:schemeClr val="bg1"/>
                </a:solidFill>
                <a:latin typeface="Times New Roman" pitchFamily="18" charset="0"/>
                <a:cs typeface="Times New Roman" pitchFamily="18" charset="0"/>
              </a:rPr>
              <a:t>of </a:t>
            </a:r>
            <a:r>
              <a:rPr lang="el-GR" sz="2000" dirty="0" smtClean="0">
                <a:solidFill>
                  <a:srgbClr val="FFFF00"/>
                </a:solidFill>
                <a:latin typeface="Palatino Linotype" pitchFamily="18" charset="0"/>
                <a:cs typeface="Times New Roman" pitchFamily="18" charset="0"/>
              </a:rPr>
              <a:t>οἶδα </a:t>
            </a:r>
            <a:r>
              <a:rPr lang="en-US" sz="2000" dirty="0" smtClean="0">
                <a:solidFill>
                  <a:schemeClr val="bg1"/>
                </a:solidFill>
                <a:latin typeface="Times New Roman" pitchFamily="18" charset="0"/>
                <a:cs typeface="Times New Roman" pitchFamily="18" charset="0"/>
              </a:rPr>
              <a:t>(GPH p. </a:t>
            </a:r>
            <a:r>
              <a:rPr lang="el-GR" sz="2000" dirty="0" smtClean="0">
                <a:solidFill>
                  <a:schemeClr val="bg1"/>
                </a:solidFill>
                <a:latin typeface="Times New Roman" pitchFamily="18" charset="0"/>
                <a:cs typeface="Times New Roman" pitchFamily="18" charset="0"/>
              </a:rPr>
              <a:t>166</a:t>
            </a:r>
            <a:r>
              <a:rPr lang="en-US" sz="2000" dirty="0" smtClean="0">
                <a:solidFill>
                  <a:schemeClr val="bg1"/>
                </a:solidFill>
                <a:latin typeface="Times New Roman" pitchFamily="18" charset="0"/>
                <a:cs typeface="Times New Roman" pitchFamily="18" charset="0"/>
              </a:rPr>
              <a:t>) </a:t>
            </a:r>
            <a:endParaRPr lang="en-US" sz="2000" dirty="0"/>
          </a:p>
        </p:txBody>
      </p:sp>
      <p:sp>
        <p:nvSpPr>
          <p:cNvPr id="8" name="TextBox 7"/>
          <p:cNvSpPr txBox="1"/>
          <p:nvPr/>
        </p:nvSpPr>
        <p:spPr>
          <a:xfrm>
            <a:off x="732865" y="4426684"/>
            <a:ext cx="7848601" cy="1631216"/>
          </a:xfrm>
          <a:prstGeom prst="rect">
            <a:avLst/>
          </a:prstGeom>
          <a:noFill/>
          <a:ln w="12700">
            <a:solidFill>
              <a:schemeClr val="bg1"/>
            </a:solidFill>
          </a:ln>
        </p:spPr>
        <p:txBody>
          <a:bodyPr wrap="square" rtlCol="0">
            <a:spAutoFit/>
          </a:bodyPr>
          <a:lstStyle/>
          <a:p>
            <a:r>
              <a:rPr lang="en-US" sz="2000" dirty="0">
                <a:solidFill>
                  <a:schemeClr val="bg1"/>
                </a:solidFill>
                <a:latin typeface="Times New Roman" pitchFamily="18" charset="0"/>
                <a:cs typeface="Times New Roman" pitchFamily="18" charset="0"/>
              </a:rPr>
              <a:t>This verb is an irregularly formed </a:t>
            </a:r>
            <a:r>
              <a:rPr lang="en-US" sz="2000" dirty="0" smtClean="0">
                <a:solidFill>
                  <a:schemeClr val="bg1"/>
                </a:solidFill>
                <a:latin typeface="Times New Roman" pitchFamily="18" charset="0"/>
                <a:cs typeface="Times New Roman" pitchFamily="18" charset="0"/>
              </a:rPr>
              <a:t>pluperfect </a:t>
            </a:r>
            <a:r>
              <a:rPr lang="en-US" sz="2000" dirty="0">
                <a:solidFill>
                  <a:schemeClr val="bg1"/>
                </a:solidFill>
                <a:latin typeface="Times New Roman" pitchFamily="18" charset="0"/>
                <a:cs typeface="Times New Roman" pitchFamily="18" charset="0"/>
              </a:rPr>
              <a:t>tense from the stem </a:t>
            </a:r>
            <a:r>
              <a:rPr lang="el-GR" sz="2000" dirty="0" smtClean="0">
                <a:solidFill>
                  <a:srgbClr val="FFFF00"/>
                </a:solidFill>
                <a:latin typeface="Palatino Linotype" pitchFamily="18" charset="0"/>
                <a:cs typeface="Times New Roman" pitchFamily="18" charset="0"/>
              </a:rPr>
              <a:t>εἰδ</a:t>
            </a:r>
            <a:r>
              <a:rPr lang="en-US" sz="2000" dirty="0">
                <a:solidFill>
                  <a:schemeClr val="bg1"/>
                </a:solidFill>
                <a:latin typeface="Times New Roman" pitchFamily="18" charset="0"/>
                <a:cs typeface="Times New Roman" pitchFamily="18" charset="0"/>
              </a:rPr>
              <a:t>-, which means “see” (the root of which also serves as the aorist for </a:t>
            </a:r>
            <a:r>
              <a:rPr lang="el-GR" sz="2000" dirty="0" smtClean="0">
                <a:solidFill>
                  <a:srgbClr val="FFFF00"/>
                </a:solidFill>
                <a:latin typeface="Palatino Linotype" pitchFamily="18" charset="0"/>
                <a:cs typeface="Times New Roman" pitchFamily="18" charset="0"/>
              </a:rPr>
              <a:t>ὁράω</a:t>
            </a:r>
            <a:r>
              <a:rPr lang="en-US" sz="2000" dirty="0" smtClean="0">
                <a:solidFill>
                  <a:schemeClr val="bg1"/>
                </a:solidFill>
                <a:latin typeface="Times New Roman" pitchFamily="18" charset="0"/>
                <a:cs typeface="Times New Roman" pitchFamily="18" charset="0"/>
              </a:rPr>
              <a:t>). </a:t>
            </a:r>
            <a:endParaRPr lang="en-US" sz="2000" dirty="0">
              <a:solidFill>
                <a:schemeClr val="bg1"/>
              </a:solidFill>
              <a:latin typeface="Times New Roman" pitchFamily="18" charset="0"/>
              <a:cs typeface="Times New Roman" pitchFamily="18" charset="0"/>
            </a:endParaRPr>
          </a:p>
          <a:p>
            <a:endParaRPr lang="en-US" sz="2000" dirty="0">
              <a:solidFill>
                <a:schemeClr val="bg1"/>
              </a:solidFill>
              <a:latin typeface="Times New Roman" pitchFamily="18" charset="0"/>
              <a:cs typeface="Times New Roman" pitchFamily="18" charset="0"/>
            </a:endParaRPr>
          </a:p>
          <a:p>
            <a:r>
              <a:rPr lang="en-US" sz="2000" dirty="0">
                <a:solidFill>
                  <a:schemeClr val="bg1"/>
                </a:solidFill>
                <a:latin typeface="Times New Roman" pitchFamily="18" charset="0"/>
                <a:cs typeface="Times New Roman" pitchFamily="18" charset="0"/>
              </a:rPr>
              <a:t>T</a:t>
            </a:r>
            <a:r>
              <a:rPr lang="en-US" sz="2000" dirty="0" smtClean="0">
                <a:solidFill>
                  <a:schemeClr val="bg1"/>
                </a:solidFill>
                <a:latin typeface="Times New Roman" pitchFamily="18" charset="0"/>
                <a:cs typeface="Times New Roman" pitchFamily="18" charset="0"/>
              </a:rPr>
              <a:t>he pluperfect literally means “had seen” but it regularly means “</a:t>
            </a:r>
            <a:r>
              <a:rPr lang="en-US" sz="2000" dirty="0" smtClean="0">
                <a:solidFill>
                  <a:srgbClr val="FFFF00"/>
                </a:solidFill>
                <a:latin typeface="Times New Roman" pitchFamily="18" charset="0"/>
                <a:cs typeface="Times New Roman" pitchFamily="18" charset="0"/>
              </a:rPr>
              <a:t>knew</a:t>
            </a:r>
            <a:r>
              <a:rPr lang="en-US" sz="2000" dirty="0" smtClean="0">
                <a:solidFill>
                  <a:schemeClr val="bg1"/>
                </a:solidFill>
                <a:latin typeface="Times New Roman" pitchFamily="18" charset="0"/>
                <a:cs typeface="Times New Roman" pitchFamily="18" charset="0"/>
              </a:rPr>
              <a:t>” (in the sense that what you had seen you knew and understood). </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5651487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verb</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In the </a:t>
            </a:r>
            <a:r>
              <a:rPr lang="en-US" sz="2400" dirty="0" smtClean="0">
                <a:solidFill>
                  <a:srgbClr val="FFFF00"/>
                </a:solidFill>
                <a:latin typeface="Times New Roman" pitchFamily="18" charset="0"/>
                <a:cs typeface="Times New Roman" pitchFamily="18" charset="0"/>
              </a:rPr>
              <a:t>middle voice</a:t>
            </a:r>
            <a:r>
              <a:rPr lang="en-US" sz="2400" dirty="0" smtClean="0">
                <a:solidFill>
                  <a:schemeClr val="bg1"/>
                </a:solidFill>
                <a:latin typeface="Times New Roman" pitchFamily="18" charset="0"/>
                <a:cs typeface="Times New Roman" pitchFamily="18" charset="0"/>
              </a:rPr>
              <a:t>, the Pluperfect Tense uses </a:t>
            </a:r>
            <a:r>
              <a:rPr lang="en-US" sz="2400" dirty="0" smtClean="0">
                <a:solidFill>
                  <a:srgbClr val="FFFF00"/>
                </a:solidFill>
                <a:latin typeface="Times New Roman" pitchFamily="18" charset="0"/>
                <a:cs typeface="Times New Roman" pitchFamily="18" charset="0"/>
              </a:rPr>
              <a:t>secondary endings</a:t>
            </a:r>
            <a:r>
              <a:rPr lang="en-US" sz="2400" dirty="0" smtClean="0">
                <a:solidFill>
                  <a:schemeClr val="bg1"/>
                </a:solidFill>
                <a:latin typeface="Times New Roman" pitchFamily="18" charset="0"/>
                <a:cs typeface="Times New Roman" pitchFamily="18" charset="0"/>
              </a:rPr>
              <a:t>: </a:t>
            </a:r>
            <a:endParaRPr lang="el-GR" sz="2400" dirty="0" smtClean="0">
              <a:solidFill>
                <a:schemeClr val="bg1"/>
              </a:solidFill>
              <a:latin typeface="Times New Roman" pitchFamily="18" charset="0"/>
              <a:cs typeface="Times New Roman" pitchFamily="18" charset="0"/>
            </a:endParaRPr>
          </a:p>
          <a:p>
            <a:pPr>
              <a:buNone/>
              <a:defRPr/>
            </a:pPr>
            <a:endParaRPr lang="en-US" sz="24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μην</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I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μεθα</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we (1</a:t>
            </a:r>
            <a:r>
              <a:rPr lang="en-US" sz="2000" baseline="30000" dirty="0" smtClean="0">
                <a:solidFill>
                  <a:schemeClr val="bg1"/>
                </a:solidFill>
                <a:latin typeface="Times New Roman" pitchFamily="18" charset="0"/>
                <a:cs typeface="Times New Roman" pitchFamily="18" charset="0"/>
              </a:rPr>
              <a:t>st</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σο</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you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smtClean="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σθε</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y’all (2</a:t>
            </a:r>
            <a:r>
              <a:rPr lang="en-US" sz="2000" baseline="30000" dirty="0" smtClean="0">
                <a:solidFill>
                  <a:schemeClr val="bg1"/>
                </a:solidFill>
                <a:latin typeface="Times New Roman" pitchFamily="18" charset="0"/>
                <a:cs typeface="Times New Roman" pitchFamily="18" charset="0"/>
              </a:rPr>
              <a:t>nd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a:defRPr/>
            </a:pPr>
            <a:r>
              <a:rPr lang="en-US" sz="2000"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το</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(s)he, it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sg</a:t>
            </a:r>
            <a:r>
              <a:rPr lang="en-US" sz="2000" dirty="0">
                <a:solidFill>
                  <a:schemeClr val="bg1"/>
                </a:solidFill>
                <a:latin typeface="Times New Roman" pitchFamily="18" charset="0"/>
                <a:cs typeface="Times New Roman" pitchFamily="18" charset="0"/>
              </a:rPr>
              <a:t>) </a:t>
            </a:r>
            <a:r>
              <a:rPr lang="el-GR" sz="2000" dirty="0" smtClean="0">
                <a:solidFill>
                  <a:schemeClr val="bg1"/>
                </a:solidFill>
                <a:latin typeface="Times New Roman" pitchFamily="18" charset="0"/>
                <a:cs typeface="Times New Roman" pitchFamily="18" charset="0"/>
              </a:rPr>
              <a:t> 			-</a:t>
            </a:r>
            <a:r>
              <a:rPr lang="el-GR" sz="2400" b="1" dirty="0" smtClean="0">
                <a:solidFill>
                  <a:srgbClr val="FFFF00"/>
                </a:solidFill>
                <a:latin typeface="Palatino Linotype" pitchFamily="18" charset="0"/>
                <a:cs typeface="Times New Roman" pitchFamily="18" charset="0"/>
              </a:rPr>
              <a:t>ντο</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 they (3</a:t>
            </a:r>
            <a:r>
              <a:rPr lang="en-US" sz="2000" baseline="30000" dirty="0" smtClean="0">
                <a:solidFill>
                  <a:schemeClr val="bg1"/>
                </a:solidFill>
                <a:latin typeface="Times New Roman" pitchFamily="18" charset="0"/>
                <a:cs typeface="Times New Roman" pitchFamily="18" charset="0"/>
              </a:rPr>
              <a:t>rd</a:t>
            </a:r>
            <a:r>
              <a:rPr lang="en-US" sz="2000" dirty="0" smtClean="0">
                <a:solidFill>
                  <a:schemeClr val="bg1"/>
                </a:solidFill>
                <a:latin typeface="Times New Roman" pitchFamily="18" charset="0"/>
                <a:cs typeface="Times New Roman" pitchFamily="18" charset="0"/>
              </a:rPr>
              <a:t> </a:t>
            </a:r>
            <a:r>
              <a:rPr lang="en-US" sz="2000" dirty="0" err="1">
                <a:solidFill>
                  <a:schemeClr val="bg1"/>
                </a:solidFill>
                <a:latin typeface="Times New Roman" pitchFamily="18" charset="0"/>
                <a:cs typeface="Times New Roman" pitchFamily="18" charset="0"/>
              </a:rPr>
              <a:t>pl</a:t>
            </a:r>
            <a:r>
              <a:rPr lang="en-US" sz="2000" dirty="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marL="0" indent="0" algn="ctr">
              <a:buNone/>
              <a:defRPr/>
            </a:pPr>
            <a:endParaRPr lang="el-GR" sz="2400" dirty="0" smtClean="0">
              <a:solidFill>
                <a:schemeClr val="bg1"/>
              </a:solidFill>
              <a:latin typeface="Times New Roman" pitchFamily="18" charset="0"/>
              <a:cs typeface="Times New Roman" pitchFamily="18" charset="0"/>
            </a:endParaRPr>
          </a:p>
          <a:p>
            <a:pPr marL="0" indent="0" algn="ctr">
              <a:buNone/>
              <a:defRPr/>
            </a:pPr>
            <a:r>
              <a:rPr lang="en-US" sz="2400" dirty="0" smtClean="0">
                <a:solidFill>
                  <a:schemeClr val="bg1"/>
                </a:solidFill>
                <a:latin typeface="Times New Roman" pitchFamily="18" charset="0"/>
                <a:cs typeface="Times New Roman" pitchFamily="18" charset="0"/>
              </a:rPr>
              <a:t>These endings are the standard ones from </a:t>
            </a:r>
          </a:p>
          <a:p>
            <a:pPr marL="0" indent="0" algn="ctr">
              <a:buNone/>
              <a:defRPr/>
            </a:pPr>
            <a:r>
              <a:rPr lang="en-US" sz="2400" dirty="0" smtClean="0">
                <a:solidFill>
                  <a:schemeClr val="bg1"/>
                </a:solidFill>
                <a:latin typeface="Times New Roman" pitchFamily="18" charset="0"/>
                <a:cs typeface="Times New Roman" pitchFamily="18" charset="0"/>
              </a:rPr>
              <a:t>the Secondary Personal Endings </a:t>
            </a:r>
          </a:p>
          <a:p>
            <a:pPr marL="0" indent="0" algn="ctr">
              <a:buNone/>
              <a:defRPr/>
            </a:pPr>
            <a:r>
              <a:rPr lang="en-US" sz="2400" dirty="0" smtClean="0">
                <a:solidFill>
                  <a:schemeClr val="bg1"/>
                </a:solidFill>
                <a:latin typeface="Times New Roman" pitchFamily="18" charset="0"/>
                <a:cs typeface="Times New Roman" pitchFamily="18" charset="0"/>
              </a:rPr>
              <a:t>on the Master List of Greek Endings.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74807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u="sng" dirty="0" smtClean="0">
                <a:solidFill>
                  <a:srgbClr val="FFFF00"/>
                </a:solidFill>
                <a:latin typeface="Palatino Linotype" pitchFamily="18" charset="0"/>
                <a:cs typeface="Times New Roman" pitchFamily="18" charset="0"/>
              </a:rPr>
              <a:t>ἐ</a:t>
            </a:r>
            <a:r>
              <a:rPr lang="el-GR" dirty="0" smtClean="0">
                <a:solidFill>
                  <a:srgbClr val="FFFF00"/>
                </a:solidFill>
                <a:latin typeface="Palatino Linotype" pitchFamily="18" charset="0"/>
                <a:cs typeface="Times New Roman" pitchFamily="18" charset="0"/>
              </a:rPr>
              <a:t>λε</a:t>
            </a:r>
            <a:r>
              <a:rPr lang="el-GR" dirty="0" smtClean="0">
                <a:solidFill>
                  <a:schemeClr val="bg1"/>
                </a:solidFill>
                <a:latin typeface="Palatino Linotype" pitchFamily="18" charset="0"/>
                <a:cs typeface="Times New Roman" pitchFamily="18" charset="0"/>
              </a:rPr>
              <a:t>λύ</a:t>
            </a:r>
            <a:r>
              <a:rPr lang="el-GR" dirty="0" smtClean="0">
                <a:solidFill>
                  <a:srgbClr val="FFFF00"/>
                </a:solidFill>
                <a:latin typeface="Palatino Linotype" pitchFamily="18" charset="0"/>
                <a:cs typeface="Times New Roman" pitchFamily="18" charset="0"/>
              </a:rPr>
              <a:t>μην</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u="sng" dirty="0">
                <a:solidFill>
                  <a:srgbClr val="FFFF00"/>
                </a:solidFill>
                <a:latin typeface="Palatino Linotype" pitchFamily="18" charset="0"/>
                <a:cs typeface="Times New Roman" pitchFamily="18" charset="0"/>
              </a:rPr>
              <a:t>ἐ</a:t>
            </a:r>
            <a:r>
              <a:rPr lang="el-GR" dirty="0" smtClean="0">
                <a:solidFill>
                  <a:srgbClr val="FFFF00"/>
                </a:solidFill>
                <a:latin typeface="Palatino Linotype" pitchFamily="18" charset="0"/>
                <a:cs typeface="Times New Roman" pitchFamily="18" charset="0"/>
              </a:rPr>
              <a:t>λέ</a:t>
            </a:r>
            <a:r>
              <a:rPr lang="el-GR" dirty="0" smtClean="0">
                <a:solidFill>
                  <a:schemeClr val="bg1"/>
                </a:solidFill>
                <a:latin typeface="Palatino Linotype" pitchFamily="18" charset="0"/>
                <a:cs typeface="Times New Roman" pitchFamily="18" charset="0"/>
              </a:rPr>
              <a:t>λυ</a:t>
            </a:r>
            <a:r>
              <a:rPr lang="el-GR" dirty="0" smtClean="0">
                <a:solidFill>
                  <a:srgbClr val="FFFF00"/>
                </a:solidFill>
                <a:latin typeface="Palatino Linotype" pitchFamily="18" charset="0"/>
                <a:cs typeface="Times New Roman" pitchFamily="18" charset="0"/>
              </a:rPr>
              <a:t>σο</a:t>
            </a:r>
            <a:r>
              <a:rPr lang="el-GR" dirty="0" smtClean="0">
                <a:solidFill>
                  <a:schemeClr val="bg1"/>
                </a:solidFill>
                <a:latin typeface="Palatino Linotype" pitchFamily="18" charset="0"/>
                <a:cs typeface="Times New Roman" pitchFamily="18" charset="0"/>
              </a:rPr>
              <a:t> </a:t>
            </a:r>
          </a:p>
          <a:p>
            <a:r>
              <a:rPr lang="el-GR" u="sng" dirty="0">
                <a:solidFill>
                  <a:srgbClr val="FFFF00"/>
                </a:solidFill>
                <a:latin typeface="Palatino Linotype" pitchFamily="18" charset="0"/>
                <a:cs typeface="Times New Roman" pitchFamily="18" charset="0"/>
              </a:rPr>
              <a:t>ἐ</a:t>
            </a:r>
            <a:r>
              <a:rPr lang="el-GR" dirty="0" smtClean="0">
                <a:solidFill>
                  <a:srgbClr val="FFFF00"/>
                </a:solidFill>
                <a:latin typeface="Palatino Linotype" pitchFamily="18" charset="0"/>
                <a:cs typeface="Times New Roman" pitchFamily="18" charset="0"/>
              </a:rPr>
              <a:t>λέ</a:t>
            </a:r>
            <a:r>
              <a:rPr lang="el-GR" dirty="0" smtClean="0">
                <a:solidFill>
                  <a:schemeClr val="bg1"/>
                </a:solidFill>
                <a:latin typeface="Palatino Linotype" pitchFamily="18" charset="0"/>
                <a:cs typeface="Times New Roman" pitchFamily="18" charset="0"/>
              </a:rPr>
              <a:t>λυ</a:t>
            </a:r>
            <a:r>
              <a:rPr lang="el-GR" dirty="0" smtClean="0">
                <a:solidFill>
                  <a:srgbClr val="FFFF00"/>
                </a:solidFill>
                <a:latin typeface="Palatino Linotype" pitchFamily="18" charset="0"/>
                <a:cs typeface="Times New Roman" pitchFamily="18" charset="0"/>
              </a:rPr>
              <a:t>το</a:t>
            </a:r>
            <a:endParaRPr lang="en-US" dirty="0" smtClean="0">
              <a:solidFill>
                <a:schemeClr val="bg1"/>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u="sng" dirty="0">
                <a:solidFill>
                  <a:srgbClr val="FFFF00"/>
                </a:solidFill>
                <a:latin typeface="Palatino Linotype" pitchFamily="18" charset="0"/>
                <a:cs typeface="Times New Roman" pitchFamily="18" charset="0"/>
              </a:rPr>
              <a:t>ἐ</a:t>
            </a:r>
            <a:r>
              <a:rPr lang="el-GR" dirty="0" smtClean="0">
                <a:solidFill>
                  <a:srgbClr val="FFFF00"/>
                </a:solidFill>
                <a:latin typeface="Palatino Linotype" pitchFamily="18" charset="0"/>
                <a:cs typeface="Times New Roman" pitchFamily="18" charset="0"/>
              </a:rPr>
              <a:t>λε</a:t>
            </a:r>
            <a:r>
              <a:rPr lang="el-GR" dirty="0" smtClean="0">
                <a:solidFill>
                  <a:schemeClr val="bg1"/>
                </a:solidFill>
                <a:latin typeface="Palatino Linotype" pitchFamily="18" charset="0"/>
                <a:cs typeface="Times New Roman" pitchFamily="18" charset="0"/>
              </a:rPr>
              <a:t>λύ</a:t>
            </a:r>
            <a:r>
              <a:rPr lang="el-GR" dirty="0" smtClean="0">
                <a:solidFill>
                  <a:srgbClr val="FFFF00"/>
                </a:solidFill>
                <a:latin typeface="Palatino Linotype" pitchFamily="18" charset="0"/>
                <a:cs typeface="Times New Roman" pitchFamily="18" charset="0"/>
              </a:rPr>
              <a:t>μεθα</a:t>
            </a:r>
            <a:endParaRPr lang="en-US" dirty="0" smtClean="0">
              <a:solidFill>
                <a:schemeClr val="bg1"/>
              </a:solidFill>
              <a:latin typeface="Palatino Linotype" pitchFamily="18" charset="0"/>
              <a:cs typeface="Times New Roman" pitchFamily="18" charset="0"/>
            </a:endParaRPr>
          </a:p>
          <a:p>
            <a:r>
              <a:rPr lang="el-GR" u="sng" dirty="0">
                <a:solidFill>
                  <a:srgbClr val="FFFF00"/>
                </a:solidFill>
                <a:latin typeface="Palatino Linotype" pitchFamily="18" charset="0"/>
                <a:cs typeface="Times New Roman" pitchFamily="18" charset="0"/>
              </a:rPr>
              <a:t>ἐ</a:t>
            </a:r>
            <a:r>
              <a:rPr lang="el-GR" dirty="0" smtClean="0">
                <a:solidFill>
                  <a:srgbClr val="FFFF00"/>
                </a:solidFill>
                <a:latin typeface="Palatino Linotype" pitchFamily="18" charset="0"/>
                <a:cs typeface="Times New Roman" pitchFamily="18" charset="0"/>
              </a:rPr>
              <a:t>λέ</a:t>
            </a:r>
            <a:r>
              <a:rPr lang="el-GR" dirty="0" smtClean="0">
                <a:solidFill>
                  <a:schemeClr val="bg1"/>
                </a:solidFill>
                <a:latin typeface="Palatino Linotype" pitchFamily="18" charset="0"/>
                <a:cs typeface="Times New Roman" pitchFamily="18" charset="0"/>
              </a:rPr>
              <a:t>λυ</a:t>
            </a:r>
            <a:r>
              <a:rPr lang="el-GR" dirty="0" smtClean="0">
                <a:solidFill>
                  <a:srgbClr val="FFFF00"/>
                </a:solidFill>
                <a:latin typeface="Palatino Linotype" pitchFamily="18" charset="0"/>
                <a:cs typeface="Times New Roman" pitchFamily="18" charset="0"/>
              </a:rPr>
              <a:t>σθε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u="sng" dirty="0" smtClean="0">
                <a:solidFill>
                  <a:srgbClr val="FFFF00"/>
                </a:solidFill>
                <a:latin typeface="Palatino Linotype" pitchFamily="18" charset="0"/>
                <a:cs typeface="Times New Roman" pitchFamily="18" charset="0"/>
              </a:rPr>
              <a:t>ἐ</a:t>
            </a:r>
            <a:r>
              <a:rPr lang="el-GR" dirty="0" smtClean="0">
                <a:solidFill>
                  <a:srgbClr val="FFFF00"/>
                </a:solidFill>
                <a:latin typeface="Palatino Linotype" pitchFamily="18" charset="0"/>
                <a:cs typeface="Times New Roman" pitchFamily="18" charset="0"/>
              </a:rPr>
              <a:t>λέ</a:t>
            </a:r>
            <a:r>
              <a:rPr lang="el-GR" dirty="0" smtClean="0">
                <a:solidFill>
                  <a:schemeClr val="bg1"/>
                </a:solidFill>
                <a:latin typeface="Palatino Linotype" pitchFamily="18" charset="0"/>
                <a:cs typeface="Times New Roman" pitchFamily="18" charset="0"/>
              </a:rPr>
              <a:t>λυ</a:t>
            </a:r>
            <a:r>
              <a:rPr lang="el-GR" dirty="0" smtClean="0">
                <a:solidFill>
                  <a:srgbClr val="FFFF00"/>
                </a:solidFill>
                <a:latin typeface="Palatino Linotype" pitchFamily="18" charset="0"/>
                <a:cs typeface="Times New Roman" pitchFamily="18" charset="0"/>
              </a:rPr>
              <a:t>ντο</a:t>
            </a:r>
            <a:endParaRPr lang="en-US" dirty="0" smtClean="0">
              <a:solidFill>
                <a:schemeClr val="bg1"/>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60579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Perfect Indicative Middle </a:t>
            </a:r>
            <a:r>
              <a:rPr lang="en-US" sz="2000" dirty="0" smtClean="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λύω </a:t>
            </a:r>
            <a:r>
              <a:rPr lang="en-US" sz="2000" dirty="0" smtClean="0">
                <a:solidFill>
                  <a:schemeClr val="bg1"/>
                </a:solidFill>
                <a:latin typeface="Times New Roman" pitchFamily="18" charset="0"/>
                <a:cs typeface="Times New Roman" pitchFamily="18" charset="0"/>
              </a:rPr>
              <a:t>(GPH p. 90) </a:t>
            </a:r>
            <a:endParaRPr lang="en-US" sz="2000" dirty="0"/>
          </a:p>
        </p:txBody>
      </p:sp>
    </p:spTree>
    <p:extLst>
      <p:ext uri="{BB962C8B-B14F-4D97-AF65-F5344CB8AC3E}">
        <p14:creationId xmlns:p14="http://schemas.microsoft.com/office/powerpoint/2010/main" val="42601230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The Perfect System </a:t>
            </a:r>
          </a:p>
          <a:p>
            <a:pPr>
              <a:defRPr/>
            </a:pPr>
            <a:r>
              <a:rPr lang="en-US" sz="2400" dirty="0" smtClean="0">
                <a:solidFill>
                  <a:schemeClr val="bg1"/>
                </a:solidFill>
                <a:latin typeface="Times New Roman" pitchFamily="18" charset="0"/>
                <a:cs typeface="Times New Roman" pitchFamily="18" charset="0"/>
              </a:rPr>
              <a:t>Greek often expresses the </a:t>
            </a:r>
            <a:r>
              <a:rPr lang="en-US" sz="2400" dirty="0" smtClean="0">
                <a:solidFill>
                  <a:srgbClr val="FFFF00"/>
                </a:solidFill>
                <a:latin typeface="Times New Roman" pitchFamily="18" charset="0"/>
                <a:cs typeface="Times New Roman" pitchFamily="18" charset="0"/>
              </a:rPr>
              <a:t>passive </a:t>
            </a:r>
            <a:r>
              <a:rPr lang="en-US" sz="2400" dirty="0" smtClean="0">
                <a:solidFill>
                  <a:schemeClr val="bg1"/>
                </a:solidFill>
                <a:latin typeface="Times New Roman" pitchFamily="18" charset="0"/>
                <a:cs typeface="Times New Roman" pitchFamily="18" charset="0"/>
              </a:rPr>
              <a:t>of the </a:t>
            </a:r>
            <a:r>
              <a:rPr lang="en-US" sz="2400" dirty="0" smtClean="0">
                <a:solidFill>
                  <a:srgbClr val="FFFF00"/>
                </a:solidFill>
                <a:latin typeface="Times New Roman" pitchFamily="18" charset="0"/>
                <a:cs typeface="Times New Roman" pitchFamily="18" charset="0"/>
              </a:rPr>
              <a:t>perfect system </a:t>
            </a:r>
            <a:r>
              <a:rPr lang="en-US" sz="2400" dirty="0" smtClean="0">
                <a:solidFill>
                  <a:schemeClr val="bg1"/>
                </a:solidFill>
                <a:latin typeface="Times New Roman" pitchFamily="18" charset="0"/>
                <a:cs typeface="Times New Roman" pitchFamily="18" charset="0"/>
              </a:rPr>
              <a:t>using </a:t>
            </a:r>
            <a:r>
              <a:rPr lang="en-US" sz="2400" dirty="0" smtClean="0">
                <a:solidFill>
                  <a:srgbClr val="FFFF00"/>
                </a:solidFill>
                <a:latin typeface="Times New Roman" pitchFamily="18" charset="0"/>
                <a:cs typeface="Times New Roman" pitchFamily="18" charset="0"/>
              </a:rPr>
              <a:t>periphrastic constructions</a:t>
            </a:r>
            <a:r>
              <a:rPr lang="en-US" sz="2400" dirty="0" smtClean="0">
                <a:solidFill>
                  <a:schemeClr val="bg1"/>
                </a:solidFill>
                <a:latin typeface="Times New Roman" pitchFamily="18" charset="0"/>
                <a:cs typeface="Times New Roman" pitchFamily="18" charset="0"/>
              </a:rPr>
              <a:t>: </a:t>
            </a:r>
          </a:p>
          <a:p>
            <a:pPr marL="457200" lvl="1" indent="0">
              <a:buNone/>
              <a:defRPr/>
            </a:pPr>
            <a:r>
              <a:rPr lang="el-GR" sz="2000" dirty="0" smtClean="0">
                <a:solidFill>
                  <a:srgbClr val="FFFF00"/>
                </a:solidFill>
                <a:latin typeface="Palatino Linotype" pitchFamily="18" charset="0"/>
                <a:cs typeface="Times New Roman" pitchFamily="18" charset="0"/>
              </a:rPr>
              <a:t>ὁ νόμος </a:t>
            </a:r>
            <a:r>
              <a:rPr lang="el-GR" sz="2000" u="sng" dirty="0" smtClean="0">
                <a:solidFill>
                  <a:srgbClr val="FFFF00"/>
                </a:solidFill>
                <a:latin typeface="Palatino Linotype" pitchFamily="18" charset="0"/>
                <a:cs typeface="Times New Roman" pitchFamily="18" charset="0"/>
              </a:rPr>
              <a:t>ἐγέγραπτο</a:t>
            </a:r>
            <a:r>
              <a:rPr lang="el-GR" sz="2000" dirty="0" smtClean="0">
                <a:solidFill>
                  <a:srgbClr val="FFFF00"/>
                </a:solidFill>
                <a:latin typeface="Palatino Linotype" pitchFamily="18" charset="0"/>
                <a:cs typeface="Times New Roman" pitchFamily="18" charset="0"/>
              </a:rPr>
              <a:t>. </a:t>
            </a:r>
            <a:endParaRPr lang="en-US" sz="2000" dirty="0" smtClean="0">
              <a:solidFill>
                <a:srgbClr val="FFFF00"/>
              </a:solidFill>
              <a:latin typeface="Palatino Linotype" pitchFamily="18" charset="0"/>
              <a:cs typeface="Times New Roman" pitchFamily="18" charset="0"/>
            </a:endParaRPr>
          </a:p>
          <a:p>
            <a:pPr marL="457200" lvl="1" indent="0">
              <a:buNone/>
              <a:defRPr/>
            </a:pPr>
            <a:r>
              <a:rPr lang="en-US" sz="2000" dirty="0" smtClean="0">
                <a:solidFill>
                  <a:schemeClr val="bg1"/>
                </a:solidFill>
                <a:latin typeface="Times New Roman" pitchFamily="18" charset="0"/>
                <a:cs typeface="Times New Roman" pitchFamily="18" charset="0"/>
              </a:rPr>
              <a:t>or </a:t>
            </a:r>
            <a:endParaRPr lang="el-GR" sz="2000" dirty="0" smtClean="0">
              <a:solidFill>
                <a:srgbClr val="FFFF00"/>
              </a:solidFill>
              <a:latin typeface="Palatino Linotype" pitchFamily="18" charset="0"/>
              <a:cs typeface="Times New Roman" pitchFamily="18" charset="0"/>
            </a:endParaRPr>
          </a:p>
          <a:p>
            <a:pPr marL="457200" lvl="1" indent="0">
              <a:buNone/>
              <a:defRPr/>
            </a:pPr>
            <a:r>
              <a:rPr lang="el-GR" sz="2000" dirty="0">
                <a:solidFill>
                  <a:srgbClr val="FFFF00"/>
                </a:solidFill>
                <a:latin typeface="Palatino Linotype" pitchFamily="18" charset="0"/>
                <a:cs typeface="Times New Roman" pitchFamily="18" charset="0"/>
              </a:rPr>
              <a:t>ὁ νόμος </a:t>
            </a:r>
            <a:r>
              <a:rPr lang="el-GR" sz="2000" u="sng" dirty="0">
                <a:solidFill>
                  <a:srgbClr val="FFFF00"/>
                </a:solidFill>
                <a:latin typeface="Palatino Linotype" pitchFamily="18" charset="0"/>
                <a:cs typeface="Times New Roman" pitchFamily="18" charset="0"/>
              </a:rPr>
              <a:t>γεγραμμένος ἦν</a:t>
            </a:r>
            <a:r>
              <a:rPr lang="el-GR" sz="2000" dirty="0" smtClean="0">
                <a:solidFill>
                  <a:srgbClr val="FFFF00"/>
                </a:solidFill>
                <a:latin typeface="Palatino Linotype" pitchFamily="18" charset="0"/>
                <a:cs typeface="Times New Roman" pitchFamily="18" charset="0"/>
              </a:rPr>
              <a:t>.  </a:t>
            </a:r>
            <a:endParaRPr lang="el-GR" sz="2000" dirty="0">
              <a:solidFill>
                <a:srgbClr val="FFFF00"/>
              </a:solidFill>
              <a:latin typeface="Palatino Linotype" pitchFamily="18" charset="0"/>
              <a:cs typeface="Times New Roman" pitchFamily="18" charset="0"/>
            </a:endParaRPr>
          </a:p>
          <a:p>
            <a:pPr marL="514350" lvl="1" indent="0">
              <a:buNone/>
              <a:defRPr/>
            </a:pPr>
            <a:r>
              <a:rPr lang="en-US" sz="2000" dirty="0" smtClean="0">
                <a:solidFill>
                  <a:schemeClr val="bg1"/>
                </a:solidFill>
                <a:latin typeface="Times New Roman" pitchFamily="18" charset="0"/>
                <a:cs typeface="Times New Roman" pitchFamily="18" charset="0"/>
              </a:rPr>
              <a:t>“The law </a:t>
            </a:r>
            <a:r>
              <a:rPr lang="en-US" sz="2000" u="sng" dirty="0" smtClean="0">
                <a:solidFill>
                  <a:schemeClr val="bg1"/>
                </a:solidFill>
                <a:latin typeface="Times New Roman" pitchFamily="18" charset="0"/>
                <a:cs typeface="Times New Roman" pitchFamily="18" charset="0"/>
              </a:rPr>
              <a:t>had been written down</a:t>
            </a:r>
            <a:r>
              <a:rPr lang="en-US" sz="2000" dirty="0" smtClean="0">
                <a:solidFill>
                  <a:schemeClr val="bg1"/>
                </a:solidFill>
                <a:latin typeface="Times New Roman" pitchFamily="18" charset="0"/>
                <a:cs typeface="Times New Roman" pitchFamily="18" charset="0"/>
              </a:rPr>
              <a:t>.” </a:t>
            </a:r>
            <a:endParaRPr lang="en-US" sz="2000" dirty="0">
              <a:solidFill>
                <a:schemeClr val="bg1"/>
              </a:solidFill>
              <a:latin typeface="Times New Roman" pitchFamily="18" charset="0"/>
              <a:cs typeface="Times New Roman" pitchFamily="18" charset="0"/>
            </a:endParaRPr>
          </a:p>
          <a:p>
            <a:pPr marL="514350" lvl="1" indent="0">
              <a:buNone/>
              <a:defRPr/>
            </a:pPr>
            <a:r>
              <a:rPr lang="en-US" sz="2000" dirty="0">
                <a:solidFill>
                  <a:schemeClr val="bg1"/>
                </a:solidFill>
                <a:latin typeface="Times New Roman" pitchFamily="18" charset="0"/>
                <a:cs typeface="Times New Roman" pitchFamily="18" charset="0"/>
              </a:rPr>
              <a:t>“The law </a:t>
            </a:r>
            <a:r>
              <a:rPr lang="en-US" sz="2000" u="sng" dirty="0" smtClean="0">
                <a:solidFill>
                  <a:schemeClr val="bg1"/>
                </a:solidFill>
                <a:latin typeface="Times New Roman" pitchFamily="18" charset="0"/>
                <a:cs typeface="Times New Roman" pitchFamily="18" charset="0"/>
              </a:rPr>
              <a:t>was written </a:t>
            </a:r>
            <a:r>
              <a:rPr lang="en-US" sz="2000" u="sng" dirty="0">
                <a:solidFill>
                  <a:schemeClr val="bg1"/>
                </a:solidFill>
                <a:latin typeface="Times New Roman" pitchFamily="18" charset="0"/>
                <a:cs typeface="Times New Roman" pitchFamily="18" charset="0"/>
              </a:rPr>
              <a:t>down</a:t>
            </a:r>
            <a:r>
              <a:rPr lang="en-US" sz="2000" dirty="0">
                <a:solidFill>
                  <a:schemeClr val="bg1"/>
                </a:solidFill>
                <a:latin typeface="Times New Roman" pitchFamily="18" charset="0"/>
                <a:cs typeface="Times New Roman" pitchFamily="18" charset="0"/>
              </a:rPr>
              <a:t>.” </a:t>
            </a:r>
          </a:p>
          <a:p>
            <a:pPr marL="514350" lvl="1" indent="0">
              <a:buNone/>
              <a:defRPr/>
            </a:pPr>
            <a:endParaRPr lang="en-US" sz="2000" dirty="0">
              <a:solidFill>
                <a:schemeClr val="bg1"/>
              </a:solidFill>
              <a:latin typeface="Times New Roman" pitchFamily="18" charset="0"/>
              <a:cs typeface="Times New Roman" pitchFamily="18" charset="0"/>
            </a:endParaRPr>
          </a:p>
          <a:p>
            <a:pPr marL="457200" lvl="1" indent="0">
              <a:buNone/>
              <a:defRPr/>
            </a:pPr>
            <a:r>
              <a:rPr lang="el-GR" sz="2000" dirty="0" smtClean="0">
                <a:solidFill>
                  <a:srgbClr val="FFFF00"/>
                </a:solidFill>
                <a:latin typeface="Palatino Linotype" pitchFamily="18" charset="0"/>
                <a:cs typeface="Times New Roman" pitchFamily="18" charset="0"/>
              </a:rPr>
              <a:t>οἱ νόμοι </a:t>
            </a:r>
            <a:r>
              <a:rPr lang="el-GR" sz="2000" u="sng" dirty="0" smtClean="0">
                <a:solidFill>
                  <a:srgbClr val="FFFF00"/>
                </a:solidFill>
                <a:latin typeface="Palatino Linotype" pitchFamily="18" charset="0"/>
                <a:cs typeface="Times New Roman" pitchFamily="18" charset="0"/>
              </a:rPr>
              <a:t>γεγραμμένοι </a:t>
            </a:r>
            <a:r>
              <a:rPr lang="el-GR" sz="2000" u="sng" dirty="0">
                <a:solidFill>
                  <a:srgbClr val="FFFF00"/>
                </a:solidFill>
                <a:latin typeface="Palatino Linotype" pitchFamily="18" charset="0"/>
                <a:cs typeface="Times New Roman" pitchFamily="18" charset="0"/>
              </a:rPr>
              <a:t>ἦσαν</a:t>
            </a:r>
            <a:r>
              <a:rPr lang="el-GR" sz="2000" dirty="0" smtClean="0">
                <a:solidFill>
                  <a:srgbClr val="FFFF00"/>
                </a:solidFill>
                <a:latin typeface="Palatino Linotype" pitchFamily="18" charset="0"/>
                <a:cs typeface="Times New Roman" pitchFamily="18" charset="0"/>
              </a:rPr>
              <a:t>.  </a:t>
            </a:r>
            <a:endParaRPr lang="el-GR" sz="2000" dirty="0">
              <a:solidFill>
                <a:srgbClr val="FFFF00"/>
              </a:solidFill>
              <a:latin typeface="Palatino Linotype" pitchFamily="18" charset="0"/>
              <a:cs typeface="Times New Roman" pitchFamily="18" charset="0"/>
            </a:endParaRPr>
          </a:p>
          <a:p>
            <a:pPr marL="514350" lvl="1" indent="0">
              <a:buNone/>
              <a:defRPr/>
            </a:pPr>
            <a:r>
              <a:rPr lang="en-US" sz="2000" dirty="0">
                <a:solidFill>
                  <a:schemeClr val="bg1"/>
                </a:solidFill>
                <a:latin typeface="Times New Roman" pitchFamily="18" charset="0"/>
                <a:cs typeface="Times New Roman" pitchFamily="18" charset="0"/>
              </a:rPr>
              <a:t>“The </a:t>
            </a:r>
            <a:r>
              <a:rPr lang="en-US" sz="2000" dirty="0" smtClean="0">
                <a:solidFill>
                  <a:schemeClr val="bg1"/>
                </a:solidFill>
                <a:latin typeface="Times New Roman" pitchFamily="18" charset="0"/>
                <a:cs typeface="Times New Roman" pitchFamily="18" charset="0"/>
              </a:rPr>
              <a:t>laws </a:t>
            </a:r>
            <a:r>
              <a:rPr lang="en-US" sz="2000" u="sng" dirty="0" smtClean="0">
                <a:solidFill>
                  <a:schemeClr val="bg1"/>
                </a:solidFill>
                <a:latin typeface="Times New Roman" pitchFamily="18" charset="0"/>
                <a:cs typeface="Times New Roman" pitchFamily="18" charset="0"/>
              </a:rPr>
              <a:t>had </a:t>
            </a:r>
            <a:r>
              <a:rPr lang="en-US" sz="2000" u="sng" dirty="0">
                <a:solidFill>
                  <a:schemeClr val="bg1"/>
                </a:solidFill>
                <a:latin typeface="Times New Roman" pitchFamily="18" charset="0"/>
                <a:cs typeface="Times New Roman" pitchFamily="18" charset="0"/>
              </a:rPr>
              <a:t>been </a:t>
            </a:r>
            <a:r>
              <a:rPr lang="en-US" sz="2000" u="sng" dirty="0" smtClean="0">
                <a:solidFill>
                  <a:schemeClr val="bg1"/>
                </a:solidFill>
                <a:latin typeface="Times New Roman" pitchFamily="18" charset="0"/>
                <a:cs typeface="Times New Roman" pitchFamily="18" charset="0"/>
              </a:rPr>
              <a:t>written</a:t>
            </a:r>
            <a:r>
              <a:rPr lang="en-US" sz="2000" u="sng" dirty="0">
                <a:solidFill>
                  <a:schemeClr val="bg1"/>
                </a:solidFill>
                <a:latin typeface="Times New Roman" pitchFamily="18" charset="0"/>
                <a:cs typeface="Times New Roman" pitchFamily="18" charset="0"/>
              </a:rPr>
              <a:t> down</a:t>
            </a:r>
            <a:r>
              <a:rPr lang="en-US" sz="2000" dirty="0" smtClean="0">
                <a:solidFill>
                  <a:schemeClr val="bg1"/>
                </a:solidFill>
                <a:latin typeface="Times New Roman" pitchFamily="18" charset="0"/>
                <a:cs typeface="Times New Roman" pitchFamily="18" charset="0"/>
              </a:rPr>
              <a:t>.” </a:t>
            </a:r>
          </a:p>
          <a:p>
            <a:pPr marL="514350" lvl="1" indent="0">
              <a:buNone/>
              <a:defRPr/>
            </a:pPr>
            <a:r>
              <a:rPr lang="en-US" sz="2000" dirty="0">
                <a:solidFill>
                  <a:schemeClr val="bg1"/>
                </a:solidFill>
                <a:latin typeface="Times New Roman" pitchFamily="18" charset="0"/>
                <a:cs typeface="Times New Roman" pitchFamily="18" charset="0"/>
              </a:rPr>
              <a:t>“The laws </a:t>
            </a:r>
            <a:r>
              <a:rPr lang="en-US" sz="2000" u="sng" dirty="0" smtClean="0">
                <a:solidFill>
                  <a:schemeClr val="bg1"/>
                </a:solidFill>
                <a:latin typeface="Times New Roman" pitchFamily="18" charset="0"/>
                <a:cs typeface="Times New Roman" pitchFamily="18" charset="0"/>
              </a:rPr>
              <a:t>were written </a:t>
            </a:r>
            <a:r>
              <a:rPr lang="en-US" sz="2000" u="sng" dirty="0">
                <a:solidFill>
                  <a:schemeClr val="bg1"/>
                </a:solidFill>
                <a:latin typeface="Times New Roman" pitchFamily="18" charset="0"/>
                <a:cs typeface="Times New Roman" pitchFamily="18" charset="0"/>
              </a:rPr>
              <a:t>down</a:t>
            </a:r>
            <a:r>
              <a:rPr lang="en-US" sz="2000" dirty="0">
                <a:solidFill>
                  <a:schemeClr val="bg1"/>
                </a:solidFill>
                <a:latin typeface="Times New Roman" pitchFamily="18" charset="0"/>
                <a:cs typeface="Times New Roman" pitchFamily="18" charset="0"/>
              </a:rPr>
              <a:t>.” </a:t>
            </a:r>
          </a:p>
          <a:p>
            <a:pPr marL="514350" lvl="1" indent="0">
              <a:buNone/>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243028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6868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A Greek verb by itself usually communicates FIVE pieces of information: </a:t>
            </a:r>
          </a:p>
          <a:p>
            <a:pPr lvl="1">
              <a:defRPr/>
            </a:pPr>
            <a:r>
              <a:rPr lang="en-US" sz="2400" dirty="0" smtClean="0">
                <a:solidFill>
                  <a:schemeClr val="bg1"/>
                </a:solidFill>
                <a:latin typeface="Times New Roman" pitchFamily="18" charset="0"/>
                <a:cs typeface="Times New Roman" pitchFamily="18" charset="0"/>
              </a:rPr>
              <a:t>Person: </a:t>
            </a:r>
            <a:r>
              <a:rPr lang="en-US" sz="2400" dirty="0" smtClean="0">
                <a:solidFill>
                  <a:srgbClr val="FFFF00"/>
                </a:solidFill>
                <a:latin typeface="Times New Roman" pitchFamily="18" charset="0"/>
                <a:cs typeface="Times New Roman" pitchFamily="18" charset="0"/>
              </a:rPr>
              <a:t>1</a:t>
            </a:r>
            <a:r>
              <a:rPr lang="en-US" sz="2400" baseline="30000" dirty="0" smtClean="0">
                <a:solidFill>
                  <a:srgbClr val="FFFF00"/>
                </a:solidFill>
                <a:latin typeface="Times New Roman" pitchFamily="18" charset="0"/>
                <a:cs typeface="Times New Roman" pitchFamily="18" charset="0"/>
              </a:rPr>
              <a:t>st</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2</a:t>
            </a:r>
            <a:r>
              <a:rPr lang="en-US" sz="2400" baseline="30000" dirty="0" smtClean="0">
                <a:solidFill>
                  <a:srgbClr val="FFFF00"/>
                </a:solidFill>
                <a:latin typeface="Times New Roman" pitchFamily="18" charset="0"/>
                <a:cs typeface="Times New Roman" pitchFamily="18" charset="0"/>
              </a:rPr>
              <a:t>nd</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3</a:t>
            </a:r>
            <a:r>
              <a:rPr lang="en-US" sz="2400" baseline="30000" dirty="0" smtClean="0">
                <a:solidFill>
                  <a:srgbClr val="FFFF00"/>
                </a:solidFill>
                <a:latin typeface="Times New Roman" pitchFamily="18" charset="0"/>
                <a:cs typeface="Times New Roman" pitchFamily="18" charset="0"/>
              </a:rPr>
              <a:t>rd</a:t>
            </a:r>
            <a:r>
              <a:rPr lang="en-US" sz="2400" dirty="0" smtClean="0">
                <a:solidFill>
                  <a:schemeClr val="bg1"/>
                </a:solidFill>
                <a:latin typeface="Times New Roman" pitchFamily="18" charset="0"/>
                <a:cs typeface="Times New Roman" pitchFamily="18" charset="0"/>
              </a:rPr>
              <a:t> </a:t>
            </a:r>
          </a:p>
          <a:p>
            <a:pPr lvl="1">
              <a:defRPr/>
            </a:pPr>
            <a:r>
              <a:rPr lang="en-US" sz="2400" dirty="0" smtClean="0">
                <a:solidFill>
                  <a:schemeClr val="bg1"/>
                </a:solidFill>
                <a:latin typeface="Times New Roman" pitchFamily="18" charset="0"/>
                <a:cs typeface="Times New Roman" pitchFamily="18" charset="0"/>
              </a:rPr>
              <a:t>Number: </a:t>
            </a:r>
            <a:r>
              <a:rPr lang="en-US" sz="2400" dirty="0" smtClean="0">
                <a:solidFill>
                  <a:srgbClr val="FFFF00"/>
                </a:solidFill>
                <a:latin typeface="Times New Roman" pitchFamily="18" charset="0"/>
                <a:cs typeface="Times New Roman" pitchFamily="18" charset="0"/>
              </a:rPr>
              <a:t>singular</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plural  </a:t>
            </a:r>
          </a:p>
          <a:p>
            <a:pPr lvl="1">
              <a:defRPr/>
            </a:pPr>
            <a:r>
              <a:rPr lang="en-US" sz="2400" u="sng" dirty="0" smtClean="0">
                <a:solidFill>
                  <a:srgbClr val="FFFF00"/>
                </a:solidFill>
                <a:latin typeface="Times New Roman" pitchFamily="18" charset="0"/>
                <a:cs typeface="Times New Roman" pitchFamily="18" charset="0"/>
              </a:rPr>
              <a:t>Tense</a:t>
            </a:r>
            <a:r>
              <a:rPr lang="en-US" sz="2400" dirty="0" smtClean="0">
                <a:solidFill>
                  <a:srgbClr val="FFFF00"/>
                </a:solidFill>
                <a:latin typeface="Times New Roman" pitchFamily="18" charset="0"/>
                <a:cs typeface="Times New Roman" pitchFamily="18" charset="0"/>
              </a:rPr>
              <a:t>: present</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 future</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 imperfect</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 aorist</a:t>
            </a:r>
            <a:r>
              <a:rPr lang="en-US" sz="2400" dirty="0" smtClean="0">
                <a:solidFill>
                  <a:schemeClr val="bg1"/>
                </a:solidFill>
                <a:latin typeface="Times New Roman" pitchFamily="18" charset="0"/>
                <a:cs typeface="Times New Roman" pitchFamily="18" charset="0"/>
              </a:rPr>
              <a:t>, </a:t>
            </a:r>
            <a:r>
              <a:rPr lang="en-US" sz="2400" b="1" u="sng" dirty="0" smtClean="0">
                <a:solidFill>
                  <a:srgbClr val="FFFF00"/>
                </a:solidFill>
                <a:latin typeface="Times New Roman" pitchFamily="18" charset="0"/>
                <a:cs typeface="Times New Roman" pitchFamily="18" charset="0"/>
              </a:rPr>
              <a:t>perfect</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Times New Roman" pitchFamily="18" charset="0"/>
                <a:cs typeface="Times New Roman" pitchFamily="18" charset="0"/>
              </a:rPr>
              <a:t> </a:t>
            </a:r>
            <a:r>
              <a:rPr lang="en-US" sz="2400" b="1" u="sng" dirty="0" smtClean="0">
                <a:solidFill>
                  <a:srgbClr val="FFFF00"/>
                </a:solidFill>
                <a:latin typeface="Times New Roman" pitchFamily="18" charset="0"/>
                <a:cs typeface="Times New Roman" pitchFamily="18" charset="0"/>
              </a:rPr>
              <a:t>pluperfect</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a:p>
            <a:pPr lvl="1">
              <a:defRPr/>
            </a:pPr>
            <a:r>
              <a:rPr lang="en-US" sz="2400" dirty="0" smtClean="0">
                <a:solidFill>
                  <a:schemeClr val="bg1"/>
                </a:solidFill>
                <a:latin typeface="Times New Roman" pitchFamily="18" charset="0"/>
                <a:cs typeface="Times New Roman" pitchFamily="18" charset="0"/>
              </a:rPr>
              <a:t>Mood: </a:t>
            </a:r>
            <a:r>
              <a:rPr lang="en-US" sz="2400" dirty="0" smtClean="0">
                <a:solidFill>
                  <a:srgbClr val="FFFF00"/>
                </a:solidFill>
                <a:latin typeface="Times New Roman" pitchFamily="18" charset="0"/>
                <a:cs typeface="Times New Roman" pitchFamily="18" charset="0"/>
              </a:rPr>
              <a:t>indicative</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infinitive</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imperative</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participle</a:t>
            </a:r>
          </a:p>
          <a:p>
            <a:pPr lvl="1">
              <a:defRPr/>
            </a:pPr>
            <a:r>
              <a:rPr lang="en-US" sz="2400" dirty="0" smtClean="0">
                <a:solidFill>
                  <a:schemeClr val="bg1"/>
                </a:solidFill>
                <a:latin typeface="Times New Roman" pitchFamily="18" charset="0"/>
                <a:cs typeface="Times New Roman" pitchFamily="18" charset="0"/>
              </a:rPr>
              <a:t>Voice: </a:t>
            </a:r>
            <a:r>
              <a:rPr lang="en-US" sz="2400" dirty="0" smtClean="0">
                <a:solidFill>
                  <a:srgbClr val="FFFF00"/>
                </a:solidFill>
                <a:latin typeface="Times New Roman" pitchFamily="18" charset="0"/>
                <a:cs typeface="Times New Roman" pitchFamily="18" charset="0"/>
              </a:rPr>
              <a:t>active</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middle </a:t>
            </a:r>
          </a:p>
        </p:txBody>
      </p:sp>
    </p:spTree>
    <p:extLst>
      <p:ext uri="{BB962C8B-B14F-4D97-AF65-F5344CB8AC3E}">
        <p14:creationId xmlns:p14="http://schemas.microsoft.com/office/powerpoint/2010/main" val="2487338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Autofit/>
          </a:bodyPr>
          <a:lstStyle/>
          <a:p>
            <a:pPr>
              <a:buNone/>
              <a:defRPr/>
            </a:pPr>
            <a:r>
              <a:rPr lang="en-US" sz="2800" b="1" dirty="0" smtClean="0">
                <a:solidFill>
                  <a:srgbClr val="FFFF00"/>
                </a:solidFill>
                <a:latin typeface="Times New Roman" pitchFamily="18" charset="0"/>
                <a:cs typeface="Times New Roman" pitchFamily="18" charset="0"/>
              </a:rPr>
              <a:t>Classical Vocabulary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δέδοικα</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or shortened to </a:t>
            </a:r>
            <a:r>
              <a:rPr lang="el-GR" sz="2400" dirty="0" smtClean="0">
                <a:solidFill>
                  <a:srgbClr val="FFFF00"/>
                </a:solidFill>
                <a:latin typeface="Palatino Linotype" pitchFamily="18" charset="0"/>
                <a:cs typeface="Times New Roman" pitchFamily="18" charset="0"/>
              </a:rPr>
              <a:t>δέδια</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fear</a:t>
            </a:r>
          </a:p>
          <a:p>
            <a:pPr>
              <a:defRPr/>
            </a:pPr>
            <a:r>
              <a:rPr lang="el-GR" sz="2400" dirty="0" smtClean="0">
                <a:solidFill>
                  <a:srgbClr val="FFFF00"/>
                </a:solidFill>
                <a:latin typeface="Palatino Linotype" pitchFamily="18" charset="0"/>
                <a:cs typeface="Times New Roman" pitchFamily="18" charset="0"/>
              </a:rPr>
              <a:t>ἔοικα </a:t>
            </a:r>
            <a:r>
              <a:rPr lang="en-US" sz="2400" dirty="0">
                <a:solidFill>
                  <a:schemeClr val="bg1"/>
                </a:solidFill>
                <a:latin typeface="Times New Roman" pitchFamily="18" charset="0"/>
                <a:cs typeface="Times New Roman" pitchFamily="18" charset="0"/>
              </a:rPr>
              <a:t>resemble, seem </a:t>
            </a:r>
            <a:endParaRPr lang="en-US" sz="24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rPr>
              <a:t>οἶδα </a:t>
            </a:r>
            <a:r>
              <a:rPr lang="en-US" sz="2400" dirty="0" smtClean="0">
                <a:solidFill>
                  <a:schemeClr val="bg1"/>
                </a:solidFill>
                <a:latin typeface="Times New Roman" pitchFamily="18" charset="0"/>
                <a:cs typeface="Times New Roman" pitchFamily="18" charset="0"/>
              </a:rPr>
              <a:t>know </a:t>
            </a:r>
          </a:p>
          <a:p>
            <a:pPr>
              <a:defRPr/>
            </a:pPr>
            <a:endParaRPr lang="en-US" sz="2400" dirty="0">
              <a:solidFill>
                <a:schemeClr val="bg1"/>
              </a:solidFill>
              <a:latin typeface="Times New Roman" pitchFamily="18" charset="0"/>
              <a:cs typeface="Times New Roman" pitchFamily="18" charset="0"/>
            </a:endParaRPr>
          </a:p>
          <a:p>
            <a:pPr marL="0" indent="0">
              <a:buNone/>
              <a:defRPr/>
            </a:pPr>
            <a:r>
              <a:rPr lang="en-US" sz="2400" dirty="0" smtClean="0">
                <a:solidFill>
                  <a:schemeClr val="bg1"/>
                </a:solidFill>
                <a:latin typeface="Times New Roman" pitchFamily="18" charset="0"/>
                <a:cs typeface="Times New Roman" pitchFamily="18" charset="0"/>
              </a:rPr>
              <a:t>These verbs exist only in the Perfect System. </a:t>
            </a:r>
          </a:p>
          <a:p>
            <a:pPr marL="0" indent="0">
              <a:buNone/>
              <a:defRPr/>
            </a:pPr>
            <a:r>
              <a:rPr lang="en-US" sz="2400" dirty="0" smtClean="0">
                <a:solidFill>
                  <a:schemeClr val="bg1"/>
                </a:solidFill>
                <a:latin typeface="Times New Roman" pitchFamily="18" charset="0"/>
                <a:cs typeface="Times New Roman" pitchFamily="18" charset="0"/>
              </a:rPr>
              <a:t>Except for the forms of </a:t>
            </a:r>
            <a:r>
              <a:rPr lang="el-GR" sz="2400" dirty="0">
                <a:solidFill>
                  <a:srgbClr val="FFFF00"/>
                </a:solidFill>
                <a:latin typeface="Palatino Linotype" pitchFamily="18" charset="0"/>
              </a:rPr>
              <a:t>οἶδα </a:t>
            </a:r>
            <a:r>
              <a:rPr lang="en-US" sz="2400" dirty="0" smtClean="0">
                <a:solidFill>
                  <a:schemeClr val="bg1"/>
                </a:solidFill>
                <a:latin typeface="Times New Roman" pitchFamily="18" charset="0"/>
                <a:cs typeface="Times New Roman" pitchFamily="18" charset="0"/>
              </a:rPr>
              <a:t>given earlier, they are regular, </a:t>
            </a:r>
            <a:endParaRPr lang="el-GR" sz="2400" dirty="0" smtClean="0">
              <a:solidFill>
                <a:schemeClr val="bg1"/>
              </a:solidFill>
              <a:latin typeface="Times New Roman" pitchFamily="18" charset="0"/>
              <a:cs typeface="Times New Roman" pitchFamily="18" charset="0"/>
            </a:endParaRPr>
          </a:p>
          <a:p>
            <a:pPr marL="0" indent="0">
              <a:buNone/>
              <a:defRPr/>
            </a:pPr>
            <a:r>
              <a:rPr lang="en-US" sz="2400" dirty="0" smtClean="0">
                <a:solidFill>
                  <a:schemeClr val="bg1"/>
                </a:solidFill>
                <a:latin typeface="Times New Roman" pitchFamily="18" charset="0"/>
                <a:cs typeface="Times New Roman" pitchFamily="18" charset="0"/>
              </a:rPr>
              <a:t>just lacking tenses outside the Perfect System. </a:t>
            </a: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12421585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New Testament Vocabulary</a:t>
            </a:r>
            <a:r>
              <a:rPr lang="en-US" sz="2400" b="1"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(defective</a:t>
            </a:r>
            <a:r>
              <a:rPr lang="el-GR" sz="2400" dirty="0" smtClean="0">
                <a:solidFill>
                  <a:schemeClr val="bg1"/>
                </a:solidFill>
                <a:latin typeface="Times New Roman" pitchFamily="18" charset="0"/>
                <a:cs typeface="Times New Roman" pitchFamily="18" charset="0"/>
              </a:rPr>
              <a:t>) </a:t>
            </a:r>
            <a:endParaRPr lang="el-GR" sz="20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rPr>
              <a:t>οἶδα </a:t>
            </a:r>
            <a:r>
              <a:rPr lang="en-US" sz="2400" dirty="0" smtClean="0">
                <a:solidFill>
                  <a:schemeClr val="bg1"/>
                </a:solidFill>
                <a:latin typeface="Times New Roman" pitchFamily="18" charset="0"/>
                <a:cs typeface="Times New Roman" pitchFamily="18" charset="0"/>
              </a:rPr>
              <a:t>know </a:t>
            </a:r>
            <a:endParaRPr lang="el-GR" sz="2400" dirty="0" smtClean="0">
              <a:solidFill>
                <a:schemeClr val="bg1"/>
              </a:solidFill>
              <a:latin typeface="Times New Roman" pitchFamily="18" charset="0"/>
              <a:cs typeface="Times New Roman" pitchFamily="18" charset="0"/>
            </a:endParaRPr>
          </a:p>
          <a:p>
            <a:pPr>
              <a:defRPr/>
            </a:pPr>
            <a:endParaRPr lang="en-US" sz="2400" dirty="0">
              <a:solidFill>
                <a:schemeClr val="bg1"/>
              </a:solidFill>
              <a:latin typeface="Times New Roman" pitchFamily="18" charset="0"/>
              <a:cs typeface="Times New Roman" pitchFamily="18" charset="0"/>
            </a:endParaRPr>
          </a:p>
          <a:p>
            <a:pPr marL="0" indent="0">
              <a:buNone/>
              <a:defRPr/>
            </a:pPr>
            <a:r>
              <a:rPr lang="en-US" sz="2400" dirty="0" smtClean="0">
                <a:solidFill>
                  <a:schemeClr val="bg1"/>
                </a:solidFill>
                <a:latin typeface="Times New Roman" pitchFamily="18" charset="0"/>
                <a:cs typeface="Times New Roman" pitchFamily="18" charset="0"/>
              </a:rPr>
              <a:t>In later Greek like the </a:t>
            </a:r>
            <a:r>
              <a:rPr lang="en-US" sz="2400" dirty="0" err="1" smtClean="0">
                <a:solidFill>
                  <a:schemeClr val="bg1"/>
                </a:solidFill>
                <a:latin typeface="Times New Roman" pitchFamily="18" charset="0"/>
                <a:cs typeface="Times New Roman" pitchFamily="18" charset="0"/>
              </a:rPr>
              <a:t>Koine</a:t>
            </a:r>
            <a:r>
              <a:rPr lang="en-US" sz="2400" dirty="0" smtClean="0">
                <a:solidFill>
                  <a:schemeClr val="bg1"/>
                </a:solidFill>
                <a:latin typeface="Times New Roman" pitchFamily="18" charset="0"/>
                <a:cs typeface="Times New Roman" pitchFamily="18" charset="0"/>
              </a:rPr>
              <a:t> of the NT, </a:t>
            </a:r>
          </a:p>
          <a:p>
            <a:pPr marL="0" indent="0">
              <a:buNone/>
              <a:defRPr/>
            </a:pPr>
            <a:r>
              <a:rPr lang="en-US" sz="2400" dirty="0" smtClean="0">
                <a:solidFill>
                  <a:schemeClr val="bg1"/>
                </a:solidFill>
                <a:latin typeface="Times New Roman" pitchFamily="18" charset="0"/>
                <a:cs typeface="Times New Roman" pitchFamily="18" charset="0"/>
              </a:rPr>
              <a:t>the plural forms of the perfect of this verb are regularized to </a:t>
            </a:r>
          </a:p>
          <a:p>
            <a:pPr marL="0" indent="0">
              <a:buNone/>
              <a:defRPr/>
            </a:pPr>
            <a:r>
              <a:rPr lang="el-GR" sz="2400" dirty="0" smtClean="0">
                <a:solidFill>
                  <a:srgbClr val="FFFF00"/>
                </a:solidFill>
                <a:latin typeface="Palatino Linotype" pitchFamily="18" charset="0"/>
              </a:rPr>
              <a:t>οἴδαμεν</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rPr>
              <a:t>οἴδατε</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rPr>
              <a:t>οἴδασι</a:t>
            </a:r>
            <a:endParaRPr lang="en-US" sz="2400" dirty="0">
              <a:solidFill>
                <a:schemeClr val="bg1"/>
              </a:solidFill>
              <a:latin typeface="Times New Roman" pitchFamily="18" charset="0"/>
              <a:cs typeface="Times New Roman" pitchFamily="18" charset="0"/>
            </a:endParaRPr>
          </a:p>
          <a:p>
            <a:pPr marL="0" indent="0">
              <a:buNone/>
              <a:defRPr/>
            </a:pPr>
            <a:r>
              <a:rPr lang="en-US" sz="2400" dirty="0" smtClean="0">
                <a:solidFill>
                  <a:schemeClr val="bg1"/>
                </a:solidFill>
                <a:latin typeface="Times New Roman" pitchFamily="18" charset="0"/>
                <a:cs typeface="Times New Roman" pitchFamily="18" charset="0"/>
              </a:rPr>
              <a:t>(in contrast to the forms given earlier for Classical Greek). </a:t>
            </a:r>
            <a:endParaRPr lang="el-GR" sz="2400" dirty="0">
              <a:solidFill>
                <a:schemeClr val="bg1"/>
              </a:solidFill>
              <a:latin typeface="Times New Roman" pitchFamily="18" charset="0"/>
              <a:cs typeface="Times New Roman" pitchFamily="18" charset="0"/>
            </a:endParaRPr>
          </a:p>
          <a:p>
            <a:pPr marL="0" indent="0">
              <a:buNone/>
              <a:defRPr/>
            </a:pPr>
            <a:endParaRPr lang="el-GR"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58431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idx="1"/>
          </p:nvPr>
        </p:nvSpPr>
        <p:spPr/>
        <p:txBody>
          <a:bodyPr>
            <a:normAutofit/>
          </a:bodyPr>
          <a:lstStyle/>
          <a:p>
            <a:r>
              <a:rPr lang="en-US" b="1" dirty="0" smtClean="0">
                <a:solidFill>
                  <a:srgbClr val="FFFF00"/>
                </a:solidFill>
                <a:latin typeface="Times New Roman" pitchFamily="18" charset="0"/>
                <a:cs typeface="Times New Roman" pitchFamily="18" charset="0"/>
              </a:rPr>
              <a:t>Next class </a:t>
            </a:r>
            <a:r>
              <a:rPr lang="en-US" dirty="0">
                <a:solidFill>
                  <a:schemeClr val="bg1"/>
                </a:solidFill>
                <a:latin typeface="Times New Roman" pitchFamily="18" charset="0"/>
                <a:cs typeface="Times New Roman" pitchFamily="18" charset="0"/>
              </a:rPr>
              <a:t>(someday, Month ##, 2013)</a:t>
            </a:r>
            <a:endParaRPr lang="en-US" dirty="0" smtClean="0">
              <a:solidFill>
                <a:schemeClr val="bg1"/>
              </a:solidFill>
              <a:latin typeface="Times New Roman" pitchFamily="18" charset="0"/>
              <a:cs typeface="Times New Roman" pitchFamily="18" charset="0"/>
            </a:endParaRPr>
          </a:p>
          <a:p>
            <a:pPr lvl="1">
              <a:defRPr/>
            </a:pPr>
            <a:r>
              <a:rPr lang="en-US" dirty="0" smtClean="0">
                <a:solidFill>
                  <a:schemeClr val="bg1"/>
                </a:solidFill>
                <a:latin typeface="Times New Roman" pitchFamily="18" charset="0"/>
                <a:cs typeface="Times New Roman" pitchFamily="18" charset="0"/>
              </a:rPr>
              <a:t>Unit 19 Biblical reading</a:t>
            </a:r>
            <a:r>
              <a:rPr lang="en-US" dirty="0">
                <a:solidFill>
                  <a:schemeClr val="bg1"/>
                </a:solidFill>
                <a:latin typeface="Times New Roman" pitchFamily="18" charset="0"/>
                <a:cs typeface="Times New Roman" pitchFamily="18" charset="0"/>
              </a:rPr>
              <a:t>. </a:t>
            </a:r>
          </a:p>
          <a:p>
            <a:pPr lvl="1">
              <a:defRPr/>
            </a:pPr>
            <a:r>
              <a:rPr lang="en-US" dirty="0" smtClean="0">
                <a:solidFill>
                  <a:schemeClr val="bg1"/>
                </a:solidFill>
                <a:latin typeface="Times New Roman" pitchFamily="18" charset="0"/>
                <a:cs typeface="Times New Roman" pitchFamily="18" charset="0"/>
              </a:rPr>
              <a:t>Unit 1</a:t>
            </a:r>
            <a:r>
              <a:rPr lang="en-US" dirty="0">
                <a:solidFill>
                  <a:schemeClr val="bg1"/>
                </a:solidFill>
                <a:latin typeface="Times New Roman" pitchFamily="18" charset="0"/>
                <a:cs typeface="Times New Roman" pitchFamily="18" charset="0"/>
              </a:rPr>
              <a:t>9</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Classical reading. </a:t>
            </a:r>
          </a:p>
          <a:p>
            <a:pPr lvl="1">
              <a:defRPr/>
            </a:pPr>
            <a:r>
              <a:rPr lang="en-US" dirty="0">
                <a:solidFill>
                  <a:schemeClr val="bg1"/>
                </a:solidFill>
                <a:latin typeface="Times New Roman" pitchFamily="18" charset="0"/>
                <a:cs typeface="Times New Roman" pitchFamily="18" charset="0"/>
              </a:rPr>
              <a:t>Be able to:  </a:t>
            </a:r>
          </a:p>
          <a:p>
            <a:pPr lvl="2">
              <a:defRPr/>
            </a:pPr>
            <a:r>
              <a:rPr lang="en-US" dirty="0">
                <a:solidFill>
                  <a:schemeClr val="bg1"/>
                </a:solidFill>
                <a:latin typeface="Times New Roman" pitchFamily="18" charset="0"/>
                <a:cs typeface="Times New Roman" pitchFamily="18" charset="0"/>
              </a:rPr>
              <a:t>read the sentences aloud </a:t>
            </a:r>
          </a:p>
          <a:p>
            <a:pPr lvl="2">
              <a:defRPr/>
            </a:pPr>
            <a:r>
              <a:rPr lang="en-US" dirty="0">
                <a:solidFill>
                  <a:schemeClr val="bg1"/>
                </a:solidFill>
                <a:latin typeface="Times New Roman" pitchFamily="18" charset="0"/>
                <a:cs typeface="Times New Roman" pitchFamily="18" charset="0"/>
              </a:rPr>
              <a:t>parse each </a:t>
            </a:r>
            <a:r>
              <a:rPr lang="en-US" dirty="0" smtClean="0">
                <a:solidFill>
                  <a:schemeClr val="bg1"/>
                </a:solidFill>
                <a:latin typeface="Times New Roman" pitchFamily="18" charset="0"/>
                <a:cs typeface="Times New Roman" pitchFamily="18" charset="0"/>
              </a:rPr>
              <a:t>verb, noun and pronoun </a:t>
            </a:r>
            <a:endParaRPr lang="en-US" dirty="0">
              <a:solidFill>
                <a:schemeClr val="bg1"/>
              </a:solidFill>
              <a:latin typeface="Times New Roman" pitchFamily="18" charset="0"/>
              <a:cs typeface="Times New Roman" pitchFamily="18" charset="0"/>
            </a:endParaRPr>
          </a:p>
          <a:p>
            <a:pPr lvl="2">
              <a:defRPr/>
            </a:pPr>
            <a:r>
              <a:rPr lang="en-US" dirty="0">
                <a:solidFill>
                  <a:schemeClr val="bg1"/>
                </a:solidFill>
                <a:latin typeface="Times New Roman" pitchFamily="18" charset="0"/>
                <a:cs typeface="Times New Roman" pitchFamily="18" charset="0"/>
              </a:rPr>
              <a:t>translate the sentences into English. </a:t>
            </a:r>
          </a:p>
        </p:txBody>
      </p:sp>
    </p:spTree>
    <p:extLst>
      <p:ext uri="{BB962C8B-B14F-4D97-AF65-F5344CB8AC3E}">
        <p14:creationId xmlns:p14="http://schemas.microsoft.com/office/powerpoint/2010/main" val="2930323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The Perfect System </a:t>
            </a:r>
          </a:p>
          <a:p>
            <a:pPr lvl="1">
              <a:defRPr/>
            </a:pPr>
            <a:r>
              <a:rPr lang="en-US" sz="2400" dirty="0" smtClean="0">
                <a:solidFill>
                  <a:schemeClr val="bg1"/>
                </a:solidFill>
                <a:latin typeface="Times New Roman" pitchFamily="18" charset="0"/>
                <a:cs typeface="Times New Roman" pitchFamily="18" charset="0"/>
              </a:rPr>
              <a:t>Greek tenses differ </a:t>
            </a:r>
            <a:r>
              <a:rPr lang="en-US" sz="2400" dirty="0">
                <a:solidFill>
                  <a:schemeClr val="bg1"/>
                </a:solidFill>
                <a:latin typeface="Times New Roman" pitchFamily="18" charset="0"/>
                <a:cs typeface="Times New Roman" pitchFamily="18" charset="0"/>
              </a:rPr>
              <a:t>in what is called “aspect.” </a:t>
            </a:r>
          </a:p>
          <a:p>
            <a:pPr lvl="2">
              <a:defRPr/>
            </a:pPr>
            <a:r>
              <a:rPr lang="en-US" sz="2000" dirty="0">
                <a:solidFill>
                  <a:schemeClr val="bg1"/>
                </a:solidFill>
                <a:latin typeface="Times New Roman" pitchFamily="18" charset="0"/>
                <a:cs typeface="Times New Roman" pitchFamily="18" charset="0"/>
              </a:rPr>
              <a:t>The </a:t>
            </a:r>
            <a:r>
              <a:rPr lang="en-US" sz="2000" dirty="0">
                <a:solidFill>
                  <a:srgbClr val="FFFF00"/>
                </a:solidFill>
                <a:latin typeface="Times New Roman" pitchFamily="18" charset="0"/>
                <a:cs typeface="Times New Roman" pitchFamily="18" charset="0"/>
              </a:rPr>
              <a:t>aorist</a:t>
            </a:r>
            <a:r>
              <a:rPr lang="en-US" sz="2000" dirty="0">
                <a:solidFill>
                  <a:schemeClr val="bg1"/>
                </a:solidFill>
                <a:latin typeface="Times New Roman" pitchFamily="18" charset="0"/>
                <a:cs typeface="Times New Roman" pitchFamily="18" charset="0"/>
              </a:rPr>
              <a:t> conveys a single, discreet action. This is the more common, default tense for referring to action in the past. </a:t>
            </a:r>
          </a:p>
          <a:p>
            <a:pPr lvl="2">
              <a:defRPr/>
            </a:pPr>
            <a:r>
              <a:rPr lang="en-US" sz="2000" dirty="0">
                <a:solidFill>
                  <a:schemeClr val="bg1"/>
                </a:solidFill>
                <a:latin typeface="Times New Roman" pitchFamily="18" charset="0"/>
                <a:cs typeface="Times New Roman" pitchFamily="18" charset="0"/>
              </a:rPr>
              <a:t>The </a:t>
            </a:r>
            <a:r>
              <a:rPr lang="en-US" sz="2000" dirty="0">
                <a:solidFill>
                  <a:srgbClr val="FFFF00"/>
                </a:solidFill>
                <a:latin typeface="Times New Roman" pitchFamily="18" charset="0"/>
                <a:cs typeface="Times New Roman" pitchFamily="18" charset="0"/>
              </a:rPr>
              <a:t>imperfect</a:t>
            </a:r>
            <a:r>
              <a:rPr lang="en-US" sz="2000" dirty="0">
                <a:solidFill>
                  <a:schemeClr val="bg1"/>
                </a:solidFill>
                <a:latin typeface="Times New Roman" pitchFamily="18" charset="0"/>
                <a:cs typeface="Times New Roman" pitchFamily="18" charset="0"/>
              </a:rPr>
              <a:t> conveys activity that was </a:t>
            </a:r>
            <a:r>
              <a:rPr lang="en-US" sz="2000" dirty="0" smtClean="0">
                <a:solidFill>
                  <a:schemeClr val="bg1"/>
                </a:solidFill>
                <a:latin typeface="Times New Roman" pitchFamily="18" charset="0"/>
                <a:cs typeface="Times New Roman" pitchFamily="18" charset="0"/>
              </a:rPr>
              <a:t>ongoing in </a:t>
            </a:r>
            <a:r>
              <a:rPr lang="en-US" sz="2000" dirty="0">
                <a:solidFill>
                  <a:schemeClr val="bg1"/>
                </a:solidFill>
                <a:latin typeface="Times New Roman" pitchFamily="18" charset="0"/>
                <a:cs typeface="Times New Roman" pitchFamily="18" charset="0"/>
              </a:rPr>
              <a:t>some way. </a:t>
            </a:r>
            <a:endParaRPr lang="en-US" sz="2000" dirty="0" smtClean="0">
              <a:solidFill>
                <a:schemeClr val="bg1"/>
              </a:solidFill>
              <a:latin typeface="Times New Roman" pitchFamily="18" charset="0"/>
              <a:cs typeface="Times New Roman" pitchFamily="18" charset="0"/>
            </a:endParaRPr>
          </a:p>
          <a:p>
            <a:pPr lvl="2">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perfect</a:t>
            </a:r>
            <a:r>
              <a:rPr lang="en-US" sz="2000" dirty="0" smtClean="0">
                <a:solidFill>
                  <a:schemeClr val="bg1"/>
                </a:solidFill>
                <a:latin typeface="Times New Roman" pitchFamily="18" charset="0"/>
                <a:cs typeface="Times New Roman" pitchFamily="18" charset="0"/>
              </a:rPr>
              <a:t> states that an action is completed. </a:t>
            </a:r>
            <a:endParaRPr lang="en-US" sz="2000" dirty="0">
              <a:solidFill>
                <a:schemeClr val="bg1"/>
              </a:solidFill>
              <a:latin typeface="Times New Roman" pitchFamily="18" charset="0"/>
              <a:cs typeface="Times New Roman" pitchFamily="18" charset="0"/>
            </a:endParaRPr>
          </a:p>
          <a:p>
            <a:pPr lvl="1">
              <a:defRPr/>
            </a:pPr>
            <a:r>
              <a:rPr lang="en-US" sz="2400" dirty="0">
                <a:solidFill>
                  <a:schemeClr val="bg1"/>
                </a:solidFill>
                <a:latin typeface="Times New Roman" pitchFamily="18" charset="0"/>
                <a:cs typeface="Times New Roman" pitchFamily="18" charset="0"/>
              </a:rPr>
              <a:t>For example: </a:t>
            </a:r>
          </a:p>
          <a:p>
            <a:pPr lvl="2">
              <a:defRPr/>
            </a:pPr>
            <a:r>
              <a:rPr lang="en-US" sz="2000" dirty="0">
                <a:solidFill>
                  <a:schemeClr val="bg1"/>
                </a:solidFill>
                <a:latin typeface="Times New Roman" pitchFamily="18" charset="0"/>
                <a:cs typeface="Times New Roman" pitchFamily="18" charset="0"/>
              </a:rPr>
              <a:t>“I </a:t>
            </a:r>
            <a:r>
              <a:rPr lang="en-US" sz="2000" u="sng" dirty="0" smtClean="0">
                <a:solidFill>
                  <a:schemeClr val="bg1"/>
                </a:solidFill>
                <a:latin typeface="Times New Roman" pitchFamily="18" charset="0"/>
                <a:cs typeface="Times New Roman" pitchFamily="18" charset="0"/>
              </a:rPr>
              <a:t>went</a:t>
            </a:r>
            <a:r>
              <a:rPr lang="en-US" sz="2000" dirty="0" smtClean="0">
                <a:solidFill>
                  <a:schemeClr val="bg1"/>
                </a:solidFill>
                <a:latin typeface="Times New Roman" pitchFamily="18" charset="0"/>
                <a:cs typeface="Times New Roman" pitchFamily="18" charset="0"/>
              </a:rPr>
              <a:t>.” </a:t>
            </a:r>
            <a:r>
              <a:rPr lang="en-US" sz="2000" dirty="0">
                <a:solidFill>
                  <a:srgbClr val="FFFF00"/>
                </a:solidFill>
                <a:latin typeface="Times New Roman" pitchFamily="18" charset="0"/>
                <a:cs typeface="Times New Roman" pitchFamily="18" charset="0"/>
              </a:rPr>
              <a:t>Aorist</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the speaker travelled from point A to point B. </a:t>
            </a:r>
            <a:endParaRPr lang="en-US" sz="2000" dirty="0">
              <a:solidFill>
                <a:schemeClr val="bg1"/>
              </a:solidFill>
              <a:latin typeface="Times New Roman" pitchFamily="18" charset="0"/>
              <a:cs typeface="Times New Roman" pitchFamily="18" charset="0"/>
            </a:endParaRPr>
          </a:p>
          <a:p>
            <a:pPr lvl="2">
              <a:defRPr/>
            </a:pPr>
            <a:r>
              <a:rPr lang="en-US" sz="2000" dirty="0">
                <a:solidFill>
                  <a:schemeClr val="bg1"/>
                </a:solidFill>
                <a:latin typeface="Times New Roman" pitchFamily="18" charset="0"/>
                <a:cs typeface="Times New Roman" pitchFamily="18" charset="0"/>
              </a:rPr>
              <a:t>“I </a:t>
            </a:r>
            <a:r>
              <a:rPr lang="en-US" sz="2000" u="sng" dirty="0">
                <a:solidFill>
                  <a:schemeClr val="bg1"/>
                </a:solidFill>
                <a:latin typeface="Times New Roman" pitchFamily="18" charset="0"/>
                <a:cs typeface="Times New Roman" pitchFamily="18" charset="0"/>
              </a:rPr>
              <a:t>was </a:t>
            </a:r>
            <a:r>
              <a:rPr lang="en-US" sz="2000" u="sng" dirty="0" smtClean="0">
                <a:solidFill>
                  <a:schemeClr val="bg1"/>
                </a:solidFill>
                <a:latin typeface="Times New Roman" pitchFamily="18" charset="0"/>
                <a:cs typeface="Times New Roman" pitchFamily="18" charset="0"/>
              </a:rPr>
              <a:t>going</a:t>
            </a:r>
            <a:r>
              <a:rPr lang="en-US" sz="2000" dirty="0">
                <a:solidFill>
                  <a:schemeClr val="bg1"/>
                </a:solidFill>
                <a:latin typeface="Times New Roman" pitchFamily="18" charset="0"/>
                <a:cs typeface="Times New Roman" pitchFamily="18" charset="0"/>
              </a:rPr>
              <a:t>.” </a:t>
            </a:r>
            <a:r>
              <a:rPr lang="en-US" sz="2000" dirty="0">
                <a:solidFill>
                  <a:srgbClr val="FFFF00"/>
                </a:solidFill>
                <a:latin typeface="Times New Roman" pitchFamily="18" charset="0"/>
                <a:cs typeface="Times New Roman" pitchFamily="18" charset="0"/>
              </a:rPr>
              <a:t>Imperfect</a:t>
            </a:r>
            <a:r>
              <a:rPr lang="en-US" sz="2000" dirty="0">
                <a:solidFill>
                  <a:schemeClr val="bg1"/>
                </a:solidFill>
                <a:latin typeface="Times New Roman" pitchFamily="18" charset="0"/>
                <a:cs typeface="Times New Roman" pitchFamily="18" charset="0"/>
              </a:rPr>
              <a:t>: the speaker </a:t>
            </a:r>
            <a:r>
              <a:rPr lang="en-US" sz="2000" dirty="0" smtClean="0">
                <a:solidFill>
                  <a:schemeClr val="bg1"/>
                </a:solidFill>
                <a:latin typeface="Times New Roman" pitchFamily="18" charset="0"/>
                <a:cs typeface="Times New Roman" pitchFamily="18" charset="0"/>
              </a:rPr>
              <a:t>was on the way from </a:t>
            </a:r>
            <a:r>
              <a:rPr lang="en-US" sz="2000" dirty="0">
                <a:solidFill>
                  <a:schemeClr val="bg1"/>
                </a:solidFill>
                <a:latin typeface="Times New Roman" pitchFamily="18" charset="0"/>
                <a:cs typeface="Times New Roman" pitchFamily="18" charset="0"/>
              </a:rPr>
              <a:t>point A to point </a:t>
            </a:r>
            <a:r>
              <a:rPr lang="en-US" sz="2000" dirty="0" smtClean="0">
                <a:solidFill>
                  <a:schemeClr val="bg1"/>
                </a:solidFill>
                <a:latin typeface="Times New Roman" pitchFamily="18" charset="0"/>
                <a:cs typeface="Times New Roman" pitchFamily="18" charset="0"/>
              </a:rPr>
              <a:t>B. </a:t>
            </a:r>
          </a:p>
          <a:p>
            <a:pPr lvl="2">
              <a:defRPr/>
            </a:pPr>
            <a:r>
              <a:rPr lang="en-US" sz="2000" dirty="0">
                <a:solidFill>
                  <a:schemeClr val="bg1"/>
                </a:solidFill>
                <a:latin typeface="Times New Roman" pitchFamily="18" charset="0"/>
                <a:cs typeface="Times New Roman" pitchFamily="18" charset="0"/>
              </a:rPr>
              <a:t>“I </a:t>
            </a:r>
            <a:r>
              <a:rPr lang="en-US" sz="2000" u="sng" dirty="0" smtClean="0">
                <a:solidFill>
                  <a:schemeClr val="bg1"/>
                </a:solidFill>
                <a:latin typeface="Times New Roman" pitchFamily="18" charset="0"/>
                <a:cs typeface="Times New Roman" pitchFamily="18" charset="0"/>
              </a:rPr>
              <a:t>have come</a:t>
            </a:r>
            <a:r>
              <a:rPr lang="en-US" sz="2000" dirty="0" smtClean="0">
                <a:solidFill>
                  <a:schemeClr val="bg1"/>
                </a:solidFill>
                <a:latin typeface="Times New Roman" pitchFamily="18" charset="0"/>
                <a:cs typeface="Times New Roman" pitchFamily="18" charset="0"/>
              </a:rPr>
              <a:t>.” </a:t>
            </a:r>
            <a:r>
              <a:rPr lang="en-US" sz="2000" dirty="0" smtClean="0">
                <a:solidFill>
                  <a:srgbClr val="FFFF00"/>
                </a:solidFill>
                <a:latin typeface="Times New Roman" pitchFamily="18" charset="0"/>
                <a:cs typeface="Times New Roman" pitchFamily="18" charset="0"/>
              </a:rPr>
              <a:t>Perfect</a:t>
            </a: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the speaker </a:t>
            </a:r>
            <a:r>
              <a:rPr lang="en-US" sz="2000" dirty="0" smtClean="0">
                <a:solidFill>
                  <a:schemeClr val="bg1"/>
                </a:solidFill>
                <a:latin typeface="Times New Roman" pitchFamily="18" charset="0"/>
                <a:cs typeface="Times New Roman" pitchFamily="18" charset="0"/>
              </a:rPr>
              <a:t>has now arrived at </a:t>
            </a:r>
            <a:r>
              <a:rPr lang="en-US" sz="2000" dirty="0">
                <a:solidFill>
                  <a:schemeClr val="bg1"/>
                </a:solidFill>
                <a:latin typeface="Times New Roman" pitchFamily="18" charset="0"/>
                <a:cs typeface="Times New Roman" pitchFamily="18" charset="0"/>
              </a:rPr>
              <a:t>point B</a:t>
            </a:r>
            <a:r>
              <a:rPr lang="en-US" sz="2000" dirty="0" smtClean="0">
                <a:solidFill>
                  <a:schemeClr val="bg1"/>
                </a:solidFill>
                <a:latin typeface="Times New Roman" pitchFamily="18" charset="0"/>
                <a:cs typeface="Times New Roman" pitchFamily="18" charset="0"/>
              </a:rPr>
              <a:t>. </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573724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The Perfect System </a:t>
            </a:r>
          </a:p>
          <a:p>
            <a:pPr>
              <a:defRPr/>
            </a:pPr>
            <a:r>
              <a:rPr lang="en-US" sz="2400" dirty="0" smtClean="0">
                <a:solidFill>
                  <a:schemeClr val="bg1"/>
                </a:solidFill>
                <a:latin typeface="Times New Roman" pitchFamily="18" charset="0"/>
                <a:cs typeface="Times New Roman" pitchFamily="18" charset="0"/>
              </a:rPr>
              <a:t>Greek tenses of the </a:t>
            </a:r>
            <a:r>
              <a:rPr lang="en-US" sz="2400" dirty="0" smtClean="0">
                <a:solidFill>
                  <a:srgbClr val="FFFF00"/>
                </a:solidFill>
                <a:latin typeface="Times New Roman" pitchFamily="18" charset="0"/>
                <a:cs typeface="Times New Roman" pitchFamily="18" charset="0"/>
              </a:rPr>
              <a:t>perfect system </a:t>
            </a:r>
            <a:r>
              <a:rPr lang="en-US" sz="2400" dirty="0" smtClean="0">
                <a:solidFill>
                  <a:schemeClr val="bg1"/>
                </a:solidFill>
                <a:latin typeface="Times New Roman" pitchFamily="18" charset="0"/>
                <a:cs typeface="Times New Roman" pitchFamily="18" charset="0"/>
              </a:rPr>
              <a:t>use distinctive markers: </a:t>
            </a:r>
          </a:p>
          <a:p>
            <a:pPr lvl="1">
              <a:defRPr/>
            </a:pPr>
            <a:r>
              <a:rPr lang="en-US" sz="2400" dirty="0" smtClean="0">
                <a:solidFill>
                  <a:schemeClr val="bg1"/>
                </a:solidFill>
                <a:latin typeface="Times New Roman" pitchFamily="18" charset="0"/>
                <a:cs typeface="Times New Roman" pitchFamily="18" charset="0"/>
              </a:rPr>
              <a:t>ALL verbs in the </a:t>
            </a:r>
            <a:r>
              <a:rPr lang="en-US" sz="2400" dirty="0" smtClean="0">
                <a:solidFill>
                  <a:srgbClr val="FFFF00"/>
                </a:solidFill>
                <a:latin typeface="Times New Roman" pitchFamily="18" charset="0"/>
                <a:cs typeface="Times New Roman" pitchFamily="18" charset="0"/>
              </a:rPr>
              <a:t>perfect system </a:t>
            </a:r>
            <a:r>
              <a:rPr lang="en-US" sz="2400" dirty="0" smtClean="0">
                <a:solidFill>
                  <a:schemeClr val="bg1"/>
                </a:solidFill>
                <a:latin typeface="Times New Roman" pitchFamily="18" charset="0"/>
                <a:cs typeface="Times New Roman" pitchFamily="18" charset="0"/>
              </a:rPr>
              <a:t>double the initial sound of the verb’s stem. This addition is called the “</a:t>
            </a:r>
            <a:r>
              <a:rPr lang="en-US" sz="2400" dirty="0" smtClean="0">
                <a:solidFill>
                  <a:srgbClr val="FFFF00"/>
                </a:solidFill>
                <a:latin typeface="Times New Roman" pitchFamily="18" charset="0"/>
                <a:cs typeface="Times New Roman" pitchFamily="18" charset="0"/>
              </a:rPr>
              <a:t>reduplication</a:t>
            </a:r>
            <a:r>
              <a:rPr lang="en-US" sz="2400" dirty="0" smtClean="0">
                <a:solidFill>
                  <a:schemeClr val="bg1"/>
                </a:solidFill>
                <a:latin typeface="Times New Roman" pitchFamily="18" charset="0"/>
                <a:cs typeface="Times New Roman" pitchFamily="18" charset="0"/>
              </a:rPr>
              <a:t>.”</a:t>
            </a:r>
          </a:p>
          <a:p>
            <a:pPr lvl="1">
              <a:defRPr/>
            </a:pPr>
            <a:r>
              <a:rPr lang="en-US" sz="2400" dirty="0" smtClean="0">
                <a:solidFill>
                  <a:schemeClr val="bg1"/>
                </a:solidFill>
                <a:latin typeface="Times New Roman" pitchFamily="18" charset="0"/>
                <a:cs typeface="Times New Roman" pitchFamily="18" charset="0"/>
              </a:rPr>
              <a:t>In the ACTIVE voice, verbs add the suffix –</a:t>
            </a:r>
            <a:r>
              <a:rPr lang="el-GR" sz="2400" dirty="0" smtClean="0">
                <a:solidFill>
                  <a:srgbClr val="FFFF00"/>
                </a:solidFill>
                <a:latin typeface="Palatino Linotype" pitchFamily="18" charset="0"/>
                <a:cs typeface="Times New Roman" pitchFamily="18" charset="0"/>
              </a:rPr>
              <a:t>κα</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to the verb stem before any other ending. </a:t>
            </a:r>
            <a:endParaRPr lang="el-GR" sz="2400" dirty="0" smtClean="0">
              <a:solidFill>
                <a:schemeClr val="bg1"/>
              </a:solidFill>
              <a:latin typeface="Times New Roman" pitchFamily="18" charset="0"/>
              <a:cs typeface="Times New Roman" pitchFamily="18" charset="0"/>
            </a:endParaRPr>
          </a:p>
          <a:p>
            <a:pPr lvl="2">
              <a:defRPr/>
            </a:pPr>
            <a:r>
              <a:rPr lang="en-US" sz="2000" dirty="0" smtClean="0">
                <a:solidFill>
                  <a:schemeClr val="bg1"/>
                </a:solidFill>
                <a:latin typeface="Times New Roman" pitchFamily="18" charset="0"/>
                <a:cs typeface="Times New Roman" pitchFamily="18" charset="0"/>
              </a:rPr>
              <a:t>When adding </a:t>
            </a:r>
            <a:r>
              <a:rPr lang="en-US" sz="2000" dirty="0">
                <a:solidFill>
                  <a:schemeClr val="bg1"/>
                </a:solidFill>
                <a:latin typeface="Times New Roman" pitchFamily="18" charset="0"/>
                <a:cs typeface="Times New Roman" pitchFamily="18" charset="0"/>
              </a:rPr>
              <a:t>–</a:t>
            </a:r>
            <a:r>
              <a:rPr lang="el-GR" sz="2000" dirty="0">
                <a:solidFill>
                  <a:srgbClr val="FFFF00"/>
                </a:solidFill>
                <a:latin typeface="Palatino Linotype" pitchFamily="18" charset="0"/>
                <a:cs typeface="Times New Roman" pitchFamily="18" charset="0"/>
              </a:rPr>
              <a:t>κα</a:t>
            </a:r>
            <a:r>
              <a:rPr lang="en-US" sz="2000" dirty="0">
                <a:solidFill>
                  <a:srgbClr val="FFFF00"/>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to the verb stem is too difficult to pronounce, </a:t>
            </a:r>
            <a:r>
              <a:rPr lang="el-GR"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the </a:t>
            </a:r>
            <a:r>
              <a:rPr lang="en-US" sz="2000" dirty="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κ</a:t>
            </a:r>
            <a:r>
              <a:rPr lang="en-US" sz="2000" dirty="0" smtClean="0">
                <a:solidFill>
                  <a:srgbClr val="FFFF00"/>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merges or drops out. </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038671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The Perfect System </a:t>
            </a:r>
          </a:p>
          <a:p>
            <a:pPr>
              <a:defRPr/>
            </a:pPr>
            <a:r>
              <a:rPr lang="en-US" sz="2400" dirty="0" smtClean="0">
                <a:solidFill>
                  <a:schemeClr val="bg1"/>
                </a:solidFill>
                <a:latin typeface="Times New Roman" pitchFamily="18" charset="0"/>
                <a:cs typeface="Times New Roman" pitchFamily="18" charset="0"/>
              </a:rPr>
              <a:t>Greek tenses of the </a:t>
            </a:r>
            <a:r>
              <a:rPr lang="en-US" sz="2400" dirty="0" smtClean="0">
                <a:solidFill>
                  <a:srgbClr val="FFFF00"/>
                </a:solidFill>
                <a:latin typeface="Times New Roman" pitchFamily="18" charset="0"/>
                <a:cs typeface="Times New Roman" pitchFamily="18" charset="0"/>
              </a:rPr>
              <a:t>perfect system </a:t>
            </a:r>
            <a:r>
              <a:rPr lang="en-US" sz="2400" dirty="0" smtClean="0">
                <a:solidFill>
                  <a:schemeClr val="bg1"/>
                </a:solidFill>
                <a:latin typeface="Times New Roman" pitchFamily="18" charset="0"/>
                <a:cs typeface="Times New Roman" pitchFamily="18" charset="0"/>
              </a:rPr>
              <a:t>use distinctive markers: </a:t>
            </a:r>
          </a:p>
          <a:p>
            <a:pPr lvl="1">
              <a:defRPr/>
            </a:pPr>
            <a:r>
              <a:rPr lang="en-US" sz="2400" dirty="0" smtClean="0">
                <a:solidFill>
                  <a:schemeClr val="bg1"/>
                </a:solidFill>
                <a:latin typeface="Times New Roman" pitchFamily="18" charset="0"/>
                <a:cs typeface="Times New Roman" pitchFamily="18" charset="0"/>
              </a:rPr>
              <a:t>ALL verbs in the </a:t>
            </a:r>
            <a:r>
              <a:rPr lang="en-US" sz="2400" dirty="0" smtClean="0">
                <a:solidFill>
                  <a:srgbClr val="FFFF00"/>
                </a:solidFill>
                <a:latin typeface="Times New Roman" pitchFamily="18" charset="0"/>
                <a:cs typeface="Times New Roman" pitchFamily="18" charset="0"/>
              </a:rPr>
              <a:t>perfect system </a:t>
            </a:r>
            <a:r>
              <a:rPr lang="en-US" sz="2400" dirty="0" smtClean="0">
                <a:solidFill>
                  <a:schemeClr val="bg1"/>
                </a:solidFill>
                <a:latin typeface="Times New Roman" pitchFamily="18" charset="0"/>
                <a:cs typeface="Times New Roman" pitchFamily="18" charset="0"/>
              </a:rPr>
              <a:t>double the initial sound of the verb’s stem. This addition is called the “</a:t>
            </a:r>
            <a:r>
              <a:rPr lang="en-US" sz="2400" dirty="0" smtClean="0">
                <a:solidFill>
                  <a:srgbClr val="FFFF00"/>
                </a:solidFill>
                <a:latin typeface="Times New Roman" pitchFamily="18" charset="0"/>
                <a:cs typeface="Times New Roman" pitchFamily="18" charset="0"/>
              </a:rPr>
              <a:t>reduplication</a:t>
            </a:r>
            <a:r>
              <a:rPr lang="en-US" sz="2400" dirty="0" smtClean="0">
                <a:solidFill>
                  <a:schemeClr val="bg1"/>
                </a:solidFill>
                <a:latin typeface="Times New Roman" pitchFamily="18" charset="0"/>
                <a:cs typeface="Times New Roman" pitchFamily="18" charset="0"/>
              </a:rPr>
              <a:t>.” </a:t>
            </a:r>
          </a:p>
          <a:p>
            <a:pPr lvl="1">
              <a:defRPr/>
            </a:pPr>
            <a:r>
              <a:rPr lang="el-GR" sz="2400" dirty="0" smtClean="0">
                <a:solidFill>
                  <a:srgbClr val="FFFF00"/>
                </a:solidFill>
                <a:latin typeface="Palatino Linotype" pitchFamily="18" charset="0"/>
                <a:cs typeface="Times New Roman" pitchFamily="18" charset="0"/>
              </a:rPr>
              <a:t>λυ</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Times New Roman" pitchFamily="18" charset="0"/>
                <a:cs typeface="Times New Roman" pitchFamily="18" charset="0"/>
              </a:rPr>
              <a:t>loosen</a:t>
            </a:r>
            <a:r>
              <a:rPr lang="en-US" sz="2400" dirty="0">
                <a:solidFill>
                  <a:schemeClr val="bg1"/>
                </a:solidFill>
                <a:latin typeface="Times New Roman" pitchFamily="18" charset="0"/>
                <a:cs typeface="Times New Roman" pitchFamily="18" charset="0"/>
              </a:rPr>
              <a:t>” </a:t>
            </a:r>
            <a:endParaRPr lang="el-GR" sz="2400" dirty="0" smtClean="0">
              <a:solidFill>
                <a:schemeClr val="bg1"/>
              </a:solidFill>
              <a:latin typeface="Times New Roman" pitchFamily="18" charset="0"/>
              <a:cs typeface="Times New Roman" pitchFamily="18" charset="0"/>
            </a:endParaRPr>
          </a:p>
          <a:p>
            <a:pPr lvl="2">
              <a:defRPr/>
            </a:pPr>
            <a:r>
              <a:rPr lang="en-US" dirty="0" smtClean="0">
                <a:solidFill>
                  <a:schemeClr val="bg1"/>
                </a:solidFill>
                <a:latin typeface="Times New Roman" pitchFamily="18" charset="0"/>
                <a:cs typeface="Times New Roman" pitchFamily="18" charset="0"/>
              </a:rPr>
              <a:t>+ reduplication </a:t>
            </a:r>
            <a:r>
              <a:rPr lang="el-GR" dirty="0" smtClean="0">
                <a:solidFill>
                  <a:srgbClr val="FFFF00"/>
                </a:solidFill>
                <a:latin typeface="Palatino Linotype" pitchFamily="18" charset="0"/>
                <a:cs typeface="Times New Roman" pitchFamily="18" charset="0"/>
              </a:rPr>
              <a:t>λ</a:t>
            </a:r>
            <a:r>
              <a:rPr lang="el-GR" dirty="0">
                <a:solidFill>
                  <a:srgbClr val="FFFF00"/>
                </a:solidFill>
                <a:latin typeface="Palatino Linotype" pitchFamily="18" charset="0"/>
                <a:cs typeface="Times New Roman" pitchFamily="18" charset="0"/>
              </a:rPr>
              <a:t>ε</a:t>
            </a:r>
            <a:r>
              <a:rPr lang="en-US" dirty="0">
                <a:solidFill>
                  <a:schemeClr val="bg1"/>
                </a:solidFill>
                <a:latin typeface="Palatino Linotype" pitchFamily="18" charset="0"/>
                <a:cs typeface="Times New Roman" pitchFamily="18" charset="0"/>
              </a:rPr>
              <a:t>-</a:t>
            </a:r>
            <a:r>
              <a:rPr lang="en-US" dirty="0">
                <a:solidFill>
                  <a:srgbClr val="FFFF00"/>
                </a:solidFill>
                <a:latin typeface="Palatino Linotype" pitchFamily="18" charset="0"/>
                <a:cs typeface="Times New Roman" pitchFamily="18" charset="0"/>
              </a:rPr>
              <a:t> </a:t>
            </a:r>
            <a:r>
              <a:rPr lang="en-US" dirty="0" smtClean="0">
                <a:solidFill>
                  <a:schemeClr val="bg1"/>
                </a:solidFill>
                <a:latin typeface="Times New Roman" pitchFamily="18" charset="0"/>
                <a:cs typeface="Times New Roman" pitchFamily="18" charset="0"/>
                <a:sym typeface="Wingdings" pitchFamily="2" charset="2"/>
              </a:rPr>
              <a:t> </a:t>
            </a:r>
            <a:r>
              <a:rPr lang="el-GR" dirty="0" smtClean="0">
                <a:solidFill>
                  <a:srgbClr val="FFFF00"/>
                </a:solidFill>
                <a:latin typeface="Palatino Linotype" pitchFamily="18" charset="0"/>
                <a:cs typeface="Times New Roman" pitchFamily="18" charset="0"/>
              </a:rPr>
              <a:t>λελυ</a:t>
            </a:r>
            <a:r>
              <a:rPr lang="en-US" dirty="0" smtClean="0">
                <a:solidFill>
                  <a:schemeClr val="bg1"/>
                </a:solidFill>
                <a:latin typeface="Palatino Linotype" pitchFamily="18" charset="0"/>
                <a:cs typeface="Times New Roman" pitchFamily="18" charset="0"/>
              </a:rPr>
              <a:t>-</a:t>
            </a:r>
            <a:r>
              <a:rPr lang="en-US" dirty="0" smtClean="0">
                <a:solidFill>
                  <a:schemeClr val="bg1"/>
                </a:solidFill>
                <a:latin typeface="Times New Roman" pitchFamily="18" charset="0"/>
                <a:cs typeface="Times New Roman" pitchFamily="18" charset="0"/>
              </a:rPr>
              <a:t> (perfect stem)</a:t>
            </a:r>
            <a:endParaRPr lang="en-US" dirty="0">
              <a:solidFill>
                <a:schemeClr val="bg1"/>
              </a:solidFill>
              <a:latin typeface="Times New Roman" pitchFamily="18" charset="0"/>
              <a:cs typeface="Times New Roman" pitchFamily="18" charset="0"/>
            </a:endParaRPr>
          </a:p>
          <a:p>
            <a:pPr lvl="1">
              <a:defRPr/>
            </a:pPr>
            <a:r>
              <a:rPr lang="el-GR" sz="2400" dirty="0" smtClean="0">
                <a:solidFill>
                  <a:srgbClr val="FFFF00"/>
                </a:solidFill>
                <a:latin typeface="Palatino Linotype" pitchFamily="18" charset="0"/>
                <a:cs typeface="Times New Roman" pitchFamily="18" charset="0"/>
              </a:rPr>
              <a:t>δεικ</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Times New Roman" pitchFamily="18" charset="0"/>
                <a:cs typeface="Times New Roman" pitchFamily="18" charset="0"/>
              </a:rPr>
              <a:t>show</a:t>
            </a:r>
            <a:r>
              <a:rPr lang="en-US" sz="2400" dirty="0">
                <a:solidFill>
                  <a:schemeClr val="bg1"/>
                </a:solidFill>
                <a:latin typeface="Times New Roman" pitchFamily="18" charset="0"/>
                <a:cs typeface="Times New Roman" pitchFamily="18" charset="0"/>
              </a:rPr>
              <a:t>” </a:t>
            </a:r>
            <a:endParaRPr lang="el-GR" sz="2400" dirty="0" smtClean="0">
              <a:solidFill>
                <a:schemeClr val="bg1"/>
              </a:solidFill>
              <a:latin typeface="Times New Roman" pitchFamily="18" charset="0"/>
              <a:cs typeface="Times New Roman" pitchFamily="18" charset="0"/>
            </a:endParaRPr>
          </a:p>
          <a:p>
            <a:pPr lvl="2">
              <a:defRPr/>
            </a:pPr>
            <a:r>
              <a:rPr lang="en-US" dirty="0" smtClean="0">
                <a:solidFill>
                  <a:schemeClr val="bg1"/>
                </a:solidFill>
                <a:latin typeface="Times New Roman" pitchFamily="18" charset="0"/>
                <a:cs typeface="Times New Roman" pitchFamily="18" charset="0"/>
              </a:rPr>
              <a:t>+ reduplication </a:t>
            </a:r>
            <a:r>
              <a:rPr lang="el-GR" dirty="0" smtClean="0">
                <a:solidFill>
                  <a:srgbClr val="FFFF00"/>
                </a:solidFill>
                <a:latin typeface="Palatino Linotype" pitchFamily="18" charset="0"/>
                <a:cs typeface="Times New Roman" pitchFamily="18" charset="0"/>
              </a:rPr>
              <a:t>δε</a:t>
            </a:r>
            <a:r>
              <a:rPr lang="en-US" dirty="0" smtClean="0">
                <a:solidFill>
                  <a:schemeClr val="bg1"/>
                </a:solidFill>
                <a:latin typeface="Palatino Linotype" pitchFamily="18" charset="0"/>
                <a:cs typeface="Times New Roman" pitchFamily="18" charset="0"/>
              </a:rPr>
              <a:t>-</a:t>
            </a:r>
            <a:r>
              <a:rPr lang="en-US" dirty="0" smtClean="0">
                <a:solidFill>
                  <a:srgbClr val="FFFF00"/>
                </a:solidFill>
                <a:latin typeface="Palatino Linotype" pitchFamily="18" charset="0"/>
                <a:cs typeface="Times New Roman" pitchFamily="18" charset="0"/>
              </a:rPr>
              <a:t> </a:t>
            </a:r>
            <a:r>
              <a:rPr lang="en-US" dirty="0" smtClean="0">
                <a:solidFill>
                  <a:schemeClr val="bg1"/>
                </a:solidFill>
                <a:latin typeface="Times New Roman" pitchFamily="18" charset="0"/>
                <a:cs typeface="Times New Roman" pitchFamily="18" charset="0"/>
                <a:sym typeface="Wingdings" pitchFamily="2" charset="2"/>
              </a:rPr>
              <a:t> </a:t>
            </a:r>
            <a:r>
              <a:rPr lang="el-GR" dirty="0" smtClean="0">
                <a:solidFill>
                  <a:srgbClr val="FFFF00"/>
                </a:solidFill>
                <a:latin typeface="Palatino Linotype" pitchFamily="18" charset="0"/>
                <a:cs typeface="Times New Roman" pitchFamily="18" charset="0"/>
              </a:rPr>
              <a:t>δεδεικ</a:t>
            </a:r>
            <a:r>
              <a:rPr lang="en-US" dirty="0" smtClean="0">
                <a:solidFill>
                  <a:schemeClr val="bg1"/>
                </a:solidFill>
                <a:latin typeface="Palatino Linotype" pitchFamily="18" charset="0"/>
                <a:cs typeface="Times New Roman" pitchFamily="18" charset="0"/>
              </a:rPr>
              <a:t>-</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perfect stem</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a:p>
            <a:pPr lvl="1">
              <a:defRPr/>
            </a:pPr>
            <a:r>
              <a:rPr lang="el-GR" sz="2400" dirty="0" smtClean="0">
                <a:solidFill>
                  <a:srgbClr val="FFFF00"/>
                </a:solidFill>
                <a:latin typeface="Palatino Linotype" pitchFamily="18" charset="0"/>
                <a:cs typeface="Times New Roman" pitchFamily="18" charset="0"/>
              </a:rPr>
              <a:t>γραφ</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write</a:t>
            </a:r>
            <a:r>
              <a:rPr lang="en-US" sz="2400" dirty="0" smtClean="0">
                <a:solidFill>
                  <a:schemeClr val="bg1"/>
                </a:solidFill>
                <a:latin typeface="Times New Roman" pitchFamily="18" charset="0"/>
                <a:cs typeface="Times New Roman" pitchFamily="18" charset="0"/>
              </a:rPr>
              <a:t>” </a:t>
            </a:r>
            <a:endParaRPr lang="el-GR" sz="2400" dirty="0">
              <a:solidFill>
                <a:schemeClr val="bg1"/>
              </a:solidFill>
              <a:latin typeface="Times New Roman" pitchFamily="18" charset="0"/>
              <a:cs typeface="Times New Roman" pitchFamily="18" charset="0"/>
            </a:endParaRPr>
          </a:p>
          <a:p>
            <a:pPr lvl="2">
              <a:defRPr/>
            </a:pPr>
            <a:r>
              <a:rPr lang="en-US" dirty="0">
                <a:solidFill>
                  <a:schemeClr val="bg1"/>
                </a:solidFill>
                <a:latin typeface="Times New Roman" pitchFamily="18" charset="0"/>
                <a:cs typeface="Times New Roman" pitchFamily="18" charset="0"/>
              </a:rPr>
              <a:t>+ reduplication </a:t>
            </a:r>
            <a:r>
              <a:rPr lang="el-GR" dirty="0" smtClean="0">
                <a:solidFill>
                  <a:srgbClr val="FFFF00"/>
                </a:solidFill>
                <a:latin typeface="Palatino Linotype" pitchFamily="18" charset="0"/>
                <a:cs typeface="Times New Roman" pitchFamily="18" charset="0"/>
              </a:rPr>
              <a:t>γε</a:t>
            </a:r>
            <a:r>
              <a:rPr lang="en-US" dirty="0">
                <a:solidFill>
                  <a:schemeClr val="bg1"/>
                </a:solidFill>
                <a:latin typeface="Palatino Linotype" pitchFamily="18" charset="0"/>
                <a:cs typeface="Times New Roman" pitchFamily="18" charset="0"/>
              </a:rPr>
              <a:t>-</a:t>
            </a:r>
            <a:r>
              <a:rPr lang="en-US" dirty="0">
                <a:solidFill>
                  <a:srgbClr val="FFFF00"/>
                </a:solidFill>
                <a:latin typeface="Palatino Linotype" pitchFamily="18" charset="0"/>
                <a:cs typeface="Times New Roman" pitchFamily="18" charset="0"/>
              </a:rPr>
              <a:t> </a:t>
            </a:r>
            <a:r>
              <a:rPr lang="en-US" dirty="0">
                <a:solidFill>
                  <a:schemeClr val="bg1"/>
                </a:solidFill>
                <a:latin typeface="Times New Roman" pitchFamily="18" charset="0"/>
                <a:cs typeface="Times New Roman" pitchFamily="18" charset="0"/>
                <a:sym typeface="Wingdings" pitchFamily="2" charset="2"/>
              </a:rPr>
              <a:t> </a:t>
            </a:r>
            <a:r>
              <a:rPr lang="el-GR" dirty="0" smtClean="0">
                <a:solidFill>
                  <a:srgbClr val="FFFF00"/>
                </a:solidFill>
                <a:latin typeface="Palatino Linotype" pitchFamily="18" charset="0"/>
                <a:cs typeface="Times New Roman" pitchFamily="18" charset="0"/>
              </a:rPr>
              <a:t>γεγραφ</a:t>
            </a:r>
            <a:r>
              <a:rPr lang="en-US" dirty="0" smtClean="0">
                <a:solidFill>
                  <a:schemeClr val="bg1"/>
                </a:solidFill>
                <a:latin typeface="Palatino Linotype" pitchFamily="18" charset="0"/>
                <a:cs typeface="Times New Roman" pitchFamily="18" charset="0"/>
              </a:rPr>
              <a:t>-</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(perfect stem) </a:t>
            </a:r>
            <a:endParaRPr lang="el-GR"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511359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The Perfect System </a:t>
            </a:r>
          </a:p>
          <a:p>
            <a:pPr>
              <a:defRPr/>
            </a:pPr>
            <a:r>
              <a:rPr lang="en-US" sz="2400" dirty="0" smtClean="0">
                <a:solidFill>
                  <a:schemeClr val="bg1"/>
                </a:solidFill>
                <a:latin typeface="Times New Roman" pitchFamily="18" charset="0"/>
                <a:cs typeface="Times New Roman" pitchFamily="18" charset="0"/>
              </a:rPr>
              <a:t>Greek tenses of the </a:t>
            </a:r>
            <a:r>
              <a:rPr lang="en-US" sz="2400" dirty="0" smtClean="0">
                <a:solidFill>
                  <a:srgbClr val="FFFF00"/>
                </a:solidFill>
                <a:latin typeface="Times New Roman" pitchFamily="18" charset="0"/>
                <a:cs typeface="Times New Roman" pitchFamily="18" charset="0"/>
              </a:rPr>
              <a:t>perfect system </a:t>
            </a:r>
            <a:r>
              <a:rPr lang="en-US" sz="2400" dirty="0" smtClean="0">
                <a:solidFill>
                  <a:schemeClr val="bg1"/>
                </a:solidFill>
                <a:latin typeface="Times New Roman" pitchFamily="18" charset="0"/>
                <a:cs typeface="Times New Roman" pitchFamily="18" charset="0"/>
              </a:rPr>
              <a:t>use distinctive markers: </a:t>
            </a:r>
          </a:p>
          <a:p>
            <a:pPr lvl="1">
              <a:defRPr/>
            </a:pPr>
            <a:r>
              <a:rPr lang="en-US" sz="2400" dirty="0" smtClean="0">
                <a:solidFill>
                  <a:schemeClr val="bg1"/>
                </a:solidFill>
                <a:latin typeface="Times New Roman" pitchFamily="18" charset="0"/>
                <a:cs typeface="Times New Roman" pitchFamily="18" charset="0"/>
              </a:rPr>
              <a:t>ALL verbs in the </a:t>
            </a:r>
            <a:r>
              <a:rPr lang="en-US" sz="2400" dirty="0" smtClean="0">
                <a:solidFill>
                  <a:srgbClr val="FFFF00"/>
                </a:solidFill>
                <a:latin typeface="Times New Roman" pitchFamily="18" charset="0"/>
                <a:cs typeface="Times New Roman" pitchFamily="18" charset="0"/>
              </a:rPr>
              <a:t>perfect system </a:t>
            </a:r>
            <a:r>
              <a:rPr lang="en-US" sz="2400" dirty="0" smtClean="0">
                <a:solidFill>
                  <a:schemeClr val="bg1"/>
                </a:solidFill>
                <a:latin typeface="Times New Roman" pitchFamily="18" charset="0"/>
                <a:cs typeface="Times New Roman" pitchFamily="18" charset="0"/>
              </a:rPr>
              <a:t>double the initial sound of the verb’s stem. This addition is called the “</a:t>
            </a:r>
            <a:r>
              <a:rPr lang="en-US" sz="2400" dirty="0" smtClean="0">
                <a:solidFill>
                  <a:srgbClr val="FFFF00"/>
                </a:solidFill>
                <a:latin typeface="Times New Roman" pitchFamily="18" charset="0"/>
                <a:cs typeface="Times New Roman" pitchFamily="18" charset="0"/>
              </a:rPr>
              <a:t>reduplication</a:t>
            </a:r>
            <a:r>
              <a:rPr lang="en-US" sz="2400" dirty="0" smtClean="0">
                <a:solidFill>
                  <a:schemeClr val="bg1"/>
                </a:solidFill>
                <a:latin typeface="Times New Roman" pitchFamily="18" charset="0"/>
                <a:cs typeface="Times New Roman" pitchFamily="18" charset="0"/>
              </a:rPr>
              <a:t>.”</a:t>
            </a:r>
            <a:endParaRPr lang="el-GR" sz="2400" dirty="0" smtClean="0">
              <a:solidFill>
                <a:schemeClr val="bg1"/>
              </a:solidFill>
              <a:latin typeface="Times New Roman" pitchFamily="18" charset="0"/>
              <a:cs typeface="Times New Roman" pitchFamily="18" charset="0"/>
            </a:endParaRPr>
          </a:p>
          <a:p>
            <a:pPr lvl="1">
              <a:defRPr/>
            </a:pPr>
            <a:r>
              <a:rPr lang="en-US" sz="2000" dirty="0" smtClean="0">
                <a:solidFill>
                  <a:schemeClr val="bg1"/>
                </a:solidFill>
                <a:latin typeface="Times New Roman" pitchFamily="18" charset="0"/>
                <a:cs typeface="Times New Roman" pitchFamily="18" charset="0"/>
              </a:rPr>
              <a:t>Greek verb</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stems starting with a vowel effectively add an augment:   </a:t>
            </a:r>
          </a:p>
          <a:p>
            <a:pPr lvl="1">
              <a:defRPr/>
            </a:pPr>
            <a:r>
              <a:rPr lang="el-GR" sz="2400" dirty="0" smtClean="0">
                <a:solidFill>
                  <a:srgbClr val="FFFF00"/>
                </a:solidFill>
                <a:latin typeface="Palatino Linotype" pitchFamily="18" charset="0"/>
                <a:cs typeface="Times New Roman" pitchFamily="18" charset="0"/>
              </a:rPr>
              <a:t>ἀρχ</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lead, rule, begin</a:t>
            </a:r>
            <a:r>
              <a:rPr lang="en-US" sz="2400" dirty="0" smtClean="0">
                <a:solidFill>
                  <a:schemeClr val="bg1"/>
                </a:solidFill>
                <a:latin typeface="Times New Roman" pitchFamily="18" charset="0"/>
                <a:cs typeface="Times New Roman" pitchFamily="18" charset="0"/>
              </a:rPr>
              <a:t>” </a:t>
            </a:r>
            <a:endParaRPr lang="el-GR" sz="2400" dirty="0" smtClean="0">
              <a:solidFill>
                <a:schemeClr val="bg1"/>
              </a:solidFill>
              <a:latin typeface="Times New Roman" pitchFamily="18" charset="0"/>
              <a:cs typeface="Times New Roman" pitchFamily="18" charset="0"/>
            </a:endParaRPr>
          </a:p>
          <a:p>
            <a:pPr lvl="2">
              <a:defRPr/>
            </a:pPr>
            <a:r>
              <a:rPr lang="en-US" dirty="0" smtClean="0">
                <a:solidFill>
                  <a:schemeClr val="bg1"/>
                </a:solidFill>
                <a:latin typeface="Times New Roman" pitchFamily="18" charset="0"/>
                <a:cs typeface="Times New Roman" pitchFamily="18" charset="0"/>
              </a:rPr>
              <a:t>+ reduplication </a:t>
            </a:r>
            <a:r>
              <a:rPr lang="el-GR" dirty="0" smtClean="0">
                <a:solidFill>
                  <a:srgbClr val="FFFF00"/>
                </a:solidFill>
                <a:latin typeface="Palatino Linotype" pitchFamily="18" charset="0"/>
                <a:cs typeface="Times New Roman" pitchFamily="18" charset="0"/>
              </a:rPr>
              <a:t>ἐ</a:t>
            </a:r>
            <a:r>
              <a:rPr lang="en-US" dirty="0" smtClean="0">
                <a:solidFill>
                  <a:schemeClr val="bg1"/>
                </a:solidFill>
                <a:latin typeface="Palatino Linotype" pitchFamily="18" charset="0"/>
                <a:cs typeface="Times New Roman" pitchFamily="18" charset="0"/>
              </a:rPr>
              <a:t>- </a:t>
            </a:r>
            <a:r>
              <a:rPr lang="en-US" dirty="0" smtClean="0">
                <a:solidFill>
                  <a:schemeClr val="bg1"/>
                </a:solidFill>
                <a:latin typeface="Times New Roman" pitchFamily="18" charset="0"/>
                <a:cs typeface="Times New Roman" pitchFamily="18" charset="0"/>
                <a:sym typeface="Wingdings" pitchFamily="2" charset="2"/>
              </a:rPr>
              <a:t> </a:t>
            </a:r>
            <a:r>
              <a:rPr lang="el-GR" dirty="0" smtClean="0">
                <a:solidFill>
                  <a:srgbClr val="FFFF00"/>
                </a:solidFill>
                <a:latin typeface="Palatino Linotype" pitchFamily="18" charset="0"/>
                <a:cs typeface="Times New Roman" pitchFamily="18" charset="0"/>
              </a:rPr>
              <a:t>ἠρχ</a:t>
            </a:r>
            <a:r>
              <a:rPr lang="en-US" dirty="0" smtClean="0">
                <a:solidFill>
                  <a:schemeClr val="bg1"/>
                </a:solidFill>
                <a:latin typeface="Palatino Linotype" pitchFamily="18" charset="0"/>
                <a:cs typeface="Times New Roman" pitchFamily="18" charset="0"/>
              </a:rPr>
              <a:t>-</a:t>
            </a:r>
            <a:r>
              <a:rPr lang="en-US" dirty="0" smtClean="0">
                <a:solidFill>
                  <a:schemeClr val="bg1"/>
                </a:solidFill>
                <a:latin typeface="Times New Roman" pitchFamily="18" charset="0"/>
                <a:cs typeface="Times New Roman" pitchFamily="18" charset="0"/>
              </a:rPr>
              <a:t> (perfect stem)</a:t>
            </a:r>
            <a:endParaRPr lang="en-US" dirty="0">
              <a:solidFill>
                <a:schemeClr val="bg1"/>
              </a:solidFill>
              <a:latin typeface="Times New Roman" pitchFamily="18" charset="0"/>
              <a:cs typeface="Times New Roman" pitchFamily="18" charset="0"/>
            </a:endParaRPr>
          </a:p>
          <a:p>
            <a:pPr lvl="1">
              <a:defRPr/>
            </a:pPr>
            <a:r>
              <a:rPr lang="el-GR" sz="2400" dirty="0" smtClean="0">
                <a:solidFill>
                  <a:srgbClr val="FFFF00"/>
                </a:solidFill>
                <a:latin typeface="Palatino Linotype" pitchFamily="18" charset="0"/>
                <a:cs typeface="Times New Roman" pitchFamily="18" charset="0"/>
              </a:rPr>
              <a:t>ἐθελη </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want</a:t>
            </a:r>
            <a:r>
              <a:rPr lang="en-US" sz="2400" dirty="0" smtClean="0">
                <a:solidFill>
                  <a:schemeClr val="bg1"/>
                </a:solidFill>
                <a:latin typeface="Times New Roman" pitchFamily="18" charset="0"/>
                <a:cs typeface="Times New Roman" pitchFamily="18" charset="0"/>
              </a:rPr>
              <a:t>” </a:t>
            </a:r>
            <a:endParaRPr lang="el-GR" sz="2400" dirty="0" smtClean="0">
              <a:solidFill>
                <a:schemeClr val="bg1"/>
              </a:solidFill>
              <a:latin typeface="Times New Roman" pitchFamily="18" charset="0"/>
              <a:cs typeface="Times New Roman" pitchFamily="18" charset="0"/>
            </a:endParaRPr>
          </a:p>
          <a:p>
            <a:pPr lvl="2">
              <a:defRPr/>
            </a:pPr>
            <a:r>
              <a:rPr lang="en-US" dirty="0" smtClean="0">
                <a:solidFill>
                  <a:schemeClr val="bg1"/>
                </a:solidFill>
                <a:latin typeface="Times New Roman" pitchFamily="18" charset="0"/>
                <a:cs typeface="Times New Roman" pitchFamily="18" charset="0"/>
              </a:rPr>
              <a:t>+ reduplication </a:t>
            </a:r>
            <a:r>
              <a:rPr lang="el-GR" dirty="0" smtClean="0">
                <a:solidFill>
                  <a:srgbClr val="FFFF00"/>
                </a:solidFill>
                <a:latin typeface="Palatino Linotype" pitchFamily="18" charset="0"/>
                <a:cs typeface="Times New Roman" pitchFamily="18" charset="0"/>
              </a:rPr>
              <a:t>ἐ</a:t>
            </a:r>
            <a:r>
              <a:rPr lang="en-US" dirty="0" smtClean="0">
                <a:solidFill>
                  <a:schemeClr val="bg1"/>
                </a:solidFill>
                <a:latin typeface="Palatino Linotype" pitchFamily="18" charset="0"/>
                <a:cs typeface="Times New Roman" pitchFamily="18" charset="0"/>
              </a:rPr>
              <a:t>- </a:t>
            </a:r>
            <a:r>
              <a:rPr lang="en-US" dirty="0" smtClean="0">
                <a:solidFill>
                  <a:schemeClr val="bg1"/>
                </a:solidFill>
                <a:latin typeface="Times New Roman" pitchFamily="18" charset="0"/>
                <a:cs typeface="Times New Roman" pitchFamily="18" charset="0"/>
                <a:sym typeface="Wingdings" pitchFamily="2" charset="2"/>
              </a:rPr>
              <a:t> </a:t>
            </a:r>
            <a:r>
              <a:rPr lang="el-GR" dirty="0" smtClean="0">
                <a:solidFill>
                  <a:srgbClr val="FFFF00"/>
                </a:solidFill>
                <a:latin typeface="Palatino Linotype" pitchFamily="18" charset="0"/>
                <a:cs typeface="Times New Roman" pitchFamily="18" charset="0"/>
              </a:rPr>
              <a:t>ἠθελη</a:t>
            </a:r>
            <a:r>
              <a:rPr lang="en-US" dirty="0" smtClean="0">
                <a:solidFill>
                  <a:schemeClr val="bg1"/>
                </a:solidFill>
                <a:latin typeface="Palatino Linotype" pitchFamily="18" charset="0"/>
                <a:cs typeface="Times New Roman" pitchFamily="18" charset="0"/>
              </a:rPr>
              <a:t>-</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perfect stem</a:t>
            </a:r>
            <a:r>
              <a:rPr lang="en-US" dirty="0" smtClean="0">
                <a:solidFill>
                  <a:schemeClr val="bg1"/>
                </a:solidFill>
                <a:latin typeface="Times New Roman" pitchFamily="18" charset="0"/>
                <a:cs typeface="Times New Roman" pitchFamily="18" charset="0"/>
              </a:rPr>
              <a:t>) </a:t>
            </a:r>
            <a:endParaRPr lang="el-GR"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30877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The Perfect System </a:t>
            </a:r>
          </a:p>
          <a:p>
            <a:pPr>
              <a:defRPr/>
            </a:pPr>
            <a:r>
              <a:rPr lang="en-US" sz="2400" dirty="0" smtClean="0">
                <a:solidFill>
                  <a:schemeClr val="bg1"/>
                </a:solidFill>
                <a:latin typeface="Times New Roman" pitchFamily="18" charset="0"/>
                <a:cs typeface="Times New Roman" pitchFamily="18" charset="0"/>
              </a:rPr>
              <a:t>Greek tenses of the </a:t>
            </a:r>
            <a:r>
              <a:rPr lang="en-US" sz="2400" dirty="0" smtClean="0">
                <a:solidFill>
                  <a:srgbClr val="FFFF00"/>
                </a:solidFill>
                <a:latin typeface="Times New Roman" pitchFamily="18" charset="0"/>
                <a:cs typeface="Times New Roman" pitchFamily="18" charset="0"/>
              </a:rPr>
              <a:t>perfect system </a:t>
            </a:r>
            <a:r>
              <a:rPr lang="en-US" sz="2400" dirty="0" smtClean="0">
                <a:solidFill>
                  <a:schemeClr val="bg1"/>
                </a:solidFill>
                <a:latin typeface="Times New Roman" pitchFamily="18" charset="0"/>
                <a:cs typeface="Times New Roman" pitchFamily="18" charset="0"/>
              </a:rPr>
              <a:t>use distinctive markers: </a:t>
            </a:r>
          </a:p>
          <a:p>
            <a:pPr lvl="1">
              <a:defRPr/>
            </a:pPr>
            <a:r>
              <a:rPr lang="en-US" sz="2400" dirty="0" smtClean="0">
                <a:solidFill>
                  <a:schemeClr val="bg1"/>
                </a:solidFill>
                <a:latin typeface="Times New Roman" pitchFamily="18" charset="0"/>
                <a:cs typeface="Times New Roman" pitchFamily="18" charset="0"/>
              </a:rPr>
              <a:t>ALL verbs in the </a:t>
            </a:r>
            <a:r>
              <a:rPr lang="en-US" sz="2400" dirty="0" smtClean="0">
                <a:solidFill>
                  <a:srgbClr val="FFFF00"/>
                </a:solidFill>
                <a:latin typeface="Times New Roman" pitchFamily="18" charset="0"/>
                <a:cs typeface="Times New Roman" pitchFamily="18" charset="0"/>
              </a:rPr>
              <a:t>perfect system </a:t>
            </a:r>
            <a:r>
              <a:rPr lang="en-US" sz="2400" dirty="0" smtClean="0">
                <a:solidFill>
                  <a:schemeClr val="bg1"/>
                </a:solidFill>
                <a:latin typeface="Times New Roman" pitchFamily="18" charset="0"/>
                <a:cs typeface="Times New Roman" pitchFamily="18" charset="0"/>
              </a:rPr>
              <a:t>double the initial sound of the verb’s stem. This addition is called the “</a:t>
            </a:r>
            <a:r>
              <a:rPr lang="en-US" sz="2400" dirty="0" smtClean="0">
                <a:solidFill>
                  <a:srgbClr val="FFFF00"/>
                </a:solidFill>
                <a:latin typeface="Times New Roman" pitchFamily="18" charset="0"/>
                <a:cs typeface="Times New Roman" pitchFamily="18" charset="0"/>
              </a:rPr>
              <a:t>reduplication</a:t>
            </a:r>
            <a:r>
              <a:rPr lang="en-US" sz="2400" dirty="0" smtClean="0">
                <a:solidFill>
                  <a:schemeClr val="bg1"/>
                </a:solidFill>
                <a:latin typeface="Times New Roman" pitchFamily="18" charset="0"/>
                <a:cs typeface="Times New Roman" pitchFamily="18" charset="0"/>
              </a:rPr>
              <a:t>.”</a:t>
            </a:r>
            <a:endParaRPr lang="el-GR" sz="2400" dirty="0" smtClean="0">
              <a:solidFill>
                <a:schemeClr val="bg1"/>
              </a:solidFill>
              <a:latin typeface="Times New Roman" pitchFamily="18" charset="0"/>
              <a:cs typeface="Times New Roman" pitchFamily="18" charset="0"/>
            </a:endParaRPr>
          </a:p>
          <a:p>
            <a:pPr lvl="1">
              <a:defRPr/>
            </a:pPr>
            <a:r>
              <a:rPr lang="en-US" sz="2000" dirty="0" smtClean="0">
                <a:solidFill>
                  <a:schemeClr val="bg1"/>
                </a:solidFill>
                <a:latin typeface="Times New Roman" pitchFamily="18" charset="0"/>
                <a:cs typeface="Times New Roman" pitchFamily="18" charset="0"/>
              </a:rPr>
              <a:t>Greek verbs will not duplicate an aspiration or a sigma:  </a:t>
            </a:r>
          </a:p>
          <a:p>
            <a:pPr lvl="1">
              <a:defRPr/>
            </a:pPr>
            <a:r>
              <a:rPr lang="el-GR" sz="2400" dirty="0" smtClean="0">
                <a:solidFill>
                  <a:srgbClr val="FFFF00"/>
                </a:solidFill>
                <a:latin typeface="Palatino Linotype" pitchFamily="18" charset="0"/>
                <a:cs typeface="Times New Roman" pitchFamily="18" charset="0"/>
              </a:rPr>
              <a:t>θη</a:t>
            </a:r>
            <a:r>
              <a:rPr lang="en-US" sz="2400" dirty="0" smtClean="0">
                <a:solidFill>
                  <a:schemeClr val="bg1"/>
                </a:solidFill>
                <a:latin typeface="Times New Roman" pitchFamily="18" charset="0"/>
                <a:cs typeface="Times New Roman" pitchFamily="18" charset="0"/>
              </a:rPr>
              <a:t> “</a:t>
            </a:r>
            <a:r>
              <a:rPr lang="en-US" sz="2400" dirty="0" smtClean="0">
                <a:solidFill>
                  <a:srgbClr val="FFFF00"/>
                </a:solidFill>
                <a:latin typeface="Times New Roman" pitchFamily="18" charset="0"/>
                <a:cs typeface="Times New Roman" pitchFamily="18" charset="0"/>
              </a:rPr>
              <a:t>put, make</a:t>
            </a:r>
            <a:r>
              <a:rPr lang="en-US" sz="2400" dirty="0" smtClean="0">
                <a:solidFill>
                  <a:schemeClr val="bg1"/>
                </a:solidFill>
                <a:latin typeface="Times New Roman" pitchFamily="18" charset="0"/>
                <a:cs typeface="Times New Roman" pitchFamily="18" charset="0"/>
              </a:rPr>
              <a:t>” </a:t>
            </a:r>
            <a:endParaRPr lang="el-GR" sz="2400" dirty="0" smtClean="0">
              <a:solidFill>
                <a:schemeClr val="bg1"/>
              </a:solidFill>
              <a:latin typeface="Times New Roman" pitchFamily="18" charset="0"/>
              <a:cs typeface="Times New Roman" pitchFamily="18" charset="0"/>
            </a:endParaRPr>
          </a:p>
          <a:p>
            <a:pPr lvl="2">
              <a:defRPr/>
            </a:pPr>
            <a:r>
              <a:rPr lang="en-US" dirty="0" smtClean="0">
                <a:solidFill>
                  <a:schemeClr val="bg1"/>
                </a:solidFill>
                <a:latin typeface="Times New Roman" pitchFamily="18" charset="0"/>
                <a:cs typeface="Times New Roman" pitchFamily="18" charset="0"/>
              </a:rPr>
              <a:t>+ reduplication </a:t>
            </a:r>
            <a:r>
              <a:rPr lang="el-GR" dirty="0" smtClean="0">
                <a:solidFill>
                  <a:srgbClr val="FFFF00"/>
                </a:solidFill>
                <a:latin typeface="Palatino Linotype" pitchFamily="18" charset="0"/>
                <a:cs typeface="Times New Roman" pitchFamily="18" charset="0"/>
              </a:rPr>
              <a:t>θε</a:t>
            </a:r>
            <a:r>
              <a:rPr lang="en-US" dirty="0" smtClean="0">
                <a:solidFill>
                  <a:schemeClr val="bg1"/>
                </a:solidFill>
                <a:latin typeface="Palatino Linotype" pitchFamily="18" charset="0"/>
                <a:cs typeface="Times New Roman" pitchFamily="18" charset="0"/>
              </a:rPr>
              <a:t>- </a:t>
            </a:r>
            <a:r>
              <a:rPr lang="en-US" dirty="0" smtClean="0">
                <a:solidFill>
                  <a:schemeClr val="bg1"/>
                </a:solidFill>
                <a:latin typeface="Times New Roman" pitchFamily="18" charset="0"/>
                <a:cs typeface="Times New Roman" pitchFamily="18" charset="0"/>
                <a:sym typeface="Wingdings" pitchFamily="2" charset="2"/>
              </a:rPr>
              <a:t> </a:t>
            </a:r>
            <a:r>
              <a:rPr lang="el-GR" dirty="0" smtClean="0">
                <a:solidFill>
                  <a:srgbClr val="FFFF00"/>
                </a:solidFill>
                <a:latin typeface="Palatino Linotype" pitchFamily="18" charset="0"/>
                <a:cs typeface="Times New Roman" pitchFamily="18" charset="0"/>
              </a:rPr>
              <a:t>τεθη</a:t>
            </a:r>
            <a:r>
              <a:rPr lang="en-US" dirty="0" smtClean="0">
                <a:solidFill>
                  <a:schemeClr val="bg1"/>
                </a:solidFill>
                <a:latin typeface="Palatino Linotype" pitchFamily="18" charset="0"/>
                <a:cs typeface="Times New Roman" pitchFamily="18" charset="0"/>
              </a:rPr>
              <a:t>-</a:t>
            </a:r>
            <a:r>
              <a:rPr lang="en-US" dirty="0" smtClean="0">
                <a:solidFill>
                  <a:schemeClr val="bg1"/>
                </a:solidFill>
                <a:latin typeface="Times New Roman" pitchFamily="18" charset="0"/>
                <a:cs typeface="Times New Roman" pitchFamily="18" charset="0"/>
              </a:rPr>
              <a:t> (perfect stem)</a:t>
            </a:r>
            <a:endParaRPr lang="en-US" dirty="0">
              <a:solidFill>
                <a:schemeClr val="bg1"/>
              </a:solidFill>
              <a:latin typeface="Times New Roman" pitchFamily="18" charset="0"/>
              <a:cs typeface="Times New Roman" pitchFamily="18" charset="0"/>
            </a:endParaRPr>
          </a:p>
          <a:p>
            <a:pPr lvl="1">
              <a:defRPr/>
            </a:pPr>
            <a:r>
              <a:rPr lang="el-GR" sz="2400" dirty="0" smtClean="0">
                <a:solidFill>
                  <a:srgbClr val="FFFF00"/>
                </a:solidFill>
                <a:latin typeface="Palatino Linotype" pitchFamily="18" charset="0"/>
                <a:cs typeface="Times New Roman" pitchFamily="18" charset="0"/>
              </a:rPr>
              <a:t>στη </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stand</a:t>
            </a:r>
            <a:r>
              <a:rPr lang="en-US" sz="2400" dirty="0" smtClean="0">
                <a:solidFill>
                  <a:schemeClr val="bg1"/>
                </a:solidFill>
                <a:latin typeface="Times New Roman" pitchFamily="18" charset="0"/>
                <a:cs typeface="Times New Roman" pitchFamily="18" charset="0"/>
              </a:rPr>
              <a:t>” </a:t>
            </a:r>
            <a:endParaRPr lang="el-GR" sz="2400" dirty="0" smtClean="0">
              <a:solidFill>
                <a:schemeClr val="bg1"/>
              </a:solidFill>
              <a:latin typeface="Times New Roman" pitchFamily="18" charset="0"/>
              <a:cs typeface="Times New Roman" pitchFamily="18" charset="0"/>
            </a:endParaRPr>
          </a:p>
          <a:p>
            <a:pPr lvl="2">
              <a:defRPr/>
            </a:pPr>
            <a:r>
              <a:rPr lang="en-US" dirty="0" smtClean="0">
                <a:solidFill>
                  <a:schemeClr val="bg1"/>
                </a:solidFill>
                <a:latin typeface="Times New Roman" pitchFamily="18" charset="0"/>
                <a:cs typeface="Times New Roman" pitchFamily="18" charset="0"/>
              </a:rPr>
              <a:t>+ reduplication </a:t>
            </a:r>
            <a:r>
              <a:rPr lang="el-GR" dirty="0" smtClean="0">
                <a:solidFill>
                  <a:srgbClr val="FFFF00"/>
                </a:solidFill>
                <a:latin typeface="Palatino Linotype" pitchFamily="18" charset="0"/>
                <a:cs typeface="Times New Roman" pitchFamily="18" charset="0"/>
              </a:rPr>
              <a:t>σε</a:t>
            </a:r>
            <a:r>
              <a:rPr lang="en-US" dirty="0" smtClean="0">
                <a:solidFill>
                  <a:schemeClr val="bg1"/>
                </a:solidFill>
                <a:latin typeface="Palatino Linotype" pitchFamily="18" charset="0"/>
                <a:cs typeface="Times New Roman" pitchFamily="18" charset="0"/>
              </a:rPr>
              <a:t>- </a:t>
            </a:r>
            <a:r>
              <a:rPr lang="en-US" dirty="0" smtClean="0">
                <a:solidFill>
                  <a:schemeClr val="bg1"/>
                </a:solidFill>
                <a:latin typeface="Times New Roman" pitchFamily="18" charset="0"/>
                <a:cs typeface="Times New Roman" pitchFamily="18" charset="0"/>
                <a:sym typeface="Wingdings" pitchFamily="2" charset="2"/>
              </a:rPr>
              <a:t> </a:t>
            </a:r>
            <a:r>
              <a:rPr lang="el-GR" dirty="0" smtClean="0">
                <a:solidFill>
                  <a:srgbClr val="FFFF00"/>
                </a:solidFill>
                <a:latin typeface="Palatino Linotype" pitchFamily="18" charset="0"/>
                <a:cs typeface="Times New Roman" pitchFamily="18" charset="0"/>
              </a:rPr>
              <a:t>ἑστη</a:t>
            </a:r>
            <a:r>
              <a:rPr lang="en-US" dirty="0" smtClean="0">
                <a:solidFill>
                  <a:schemeClr val="bg1"/>
                </a:solidFill>
                <a:latin typeface="Palatino Linotype" pitchFamily="18" charset="0"/>
                <a:cs typeface="Times New Roman" pitchFamily="18" charset="0"/>
              </a:rPr>
              <a:t>-</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perfect stem</a:t>
            </a:r>
            <a:r>
              <a:rPr lang="en-US" dirty="0" smtClean="0">
                <a:solidFill>
                  <a:schemeClr val="bg1"/>
                </a:solidFill>
                <a:latin typeface="Times New Roman" pitchFamily="18" charset="0"/>
                <a:cs typeface="Times New Roman" pitchFamily="18" charset="0"/>
              </a:rPr>
              <a:t>) </a:t>
            </a:r>
            <a:endParaRPr lang="el-GR"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122565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13695</TotalTime>
  <Words>3059</Words>
  <Application>Microsoft Office PowerPoint</Application>
  <PresentationFormat>On-screen Show (4:3)</PresentationFormat>
  <Paragraphs>522</Paragraphs>
  <Slides>47</Slides>
  <Notes>47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Ancient Greek for Everyone: A New Digital Resource for Beginning Greek </vt:lpstr>
      <vt:lpstr>Ancient Greek for Everyone</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Ancient Greek for Everyone</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675</cp:revision>
  <dcterms:created xsi:type="dcterms:W3CDTF">2012-08-17T18:41:45Z</dcterms:created>
  <dcterms:modified xsi:type="dcterms:W3CDTF">2013-09-13T17:26:51Z</dcterms:modified>
</cp:coreProperties>
</file>